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7.xml" ContentType="application/vnd.openxmlformats-officedocument.presentationml.slide+xml"/>
  <Override PartName="/ppt/slides/slide16.xml" ContentType="application/vnd.openxmlformats-officedocument.presentationml.slide+xml"/>
  <Override PartName="/ppt/slides/slide10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59" r:id="rId4"/>
    <p:sldId id="266" r:id="rId5"/>
    <p:sldId id="260" r:id="rId6"/>
    <p:sldId id="267" r:id="rId7"/>
    <p:sldId id="268" r:id="rId8"/>
    <p:sldId id="269" r:id="rId9"/>
    <p:sldId id="270" r:id="rId10"/>
    <p:sldId id="271" r:id="rId11"/>
    <p:sldId id="264" r:id="rId12"/>
    <p:sldId id="272" r:id="rId13"/>
    <p:sldId id="274" r:id="rId14"/>
    <p:sldId id="261" r:id="rId15"/>
    <p:sldId id="275" r:id="rId16"/>
    <p:sldId id="258" r:id="rId17"/>
    <p:sldId id="263" r:id="rId18"/>
    <p:sldId id="262" r:id="rId19"/>
  </p:sldIdLst>
  <p:sldSz cx="12192000" cy="6858000"/>
  <p:notesSz cx="6858000" cy="9144000"/>
  <p:defaultTextStyle>
    <a:defPPr>
      <a:defRPr lang="cs-CZ"/>
    </a:defPPr>
    <a:lvl1pPr marL="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50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ustomXml" Target="../customXml/item3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ustomXml" Target="../customXml/item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cs-CZ" smtClean="0"/>
              <a:t>Kliknutím můžete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BE33D-BA16-4AA9-A864-140A07EA88C1}" type="datetimeFigureOut">
              <a:rPr lang="cs-CZ" smtClean="0"/>
              <a:t>26.10.2016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627C3-501A-48C2-B995-8A639D9512F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426829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BE33D-BA16-4AA9-A864-140A07EA88C1}" type="datetimeFigureOut">
              <a:rPr lang="cs-CZ" smtClean="0"/>
              <a:t>26.10.2016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627C3-501A-48C2-B995-8A639D9512F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966349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1" y="365126"/>
            <a:ext cx="2628900" cy="5811839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1" y="365126"/>
            <a:ext cx="7734300" cy="5811839"/>
          </a:xfrm>
        </p:spPr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BE33D-BA16-4AA9-A864-140A07EA88C1}" type="datetimeFigureOut">
              <a:rPr lang="cs-CZ" smtClean="0"/>
              <a:t>26.10.2016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627C3-501A-48C2-B995-8A639D9512F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897989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BE33D-BA16-4AA9-A864-140A07EA88C1}" type="datetimeFigureOut">
              <a:rPr lang="cs-CZ" smtClean="0"/>
              <a:t>26.10.2016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627C3-501A-48C2-B995-8A639D9512F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564062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BE33D-BA16-4AA9-A864-140A07EA88C1}" type="datetimeFigureOut">
              <a:rPr lang="cs-CZ" smtClean="0"/>
              <a:t>26.10.2016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627C3-501A-48C2-B995-8A639D9512F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726393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9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9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BE33D-BA16-4AA9-A864-140A07EA88C1}" type="datetimeFigureOut">
              <a:rPr lang="cs-CZ" smtClean="0"/>
              <a:t>26.10.2016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627C3-501A-48C2-B995-8A639D9512F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494781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BE33D-BA16-4AA9-A864-140A07EA88C1}" type="datetimeFigureOut">
              <a:rPr lang="cs-CZ" smtClean="0"/>
              <a:t>26.10.2016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627C3-501A-48C2-B995-8A639D9512F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735958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BE33D-BA16-4AA9-A864-140A07EA88C1}" type="datetimeFigureOut">
              <a:rPr lang="cs-CZ" smtClean="0"/>
              <a:t>26.10.2016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627C3-501A-48C2-B995-8A639D9512F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814140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BE33D-BA16-4AA9-A864-140A07EA88C1}" type="datetimeFigureOut">
              <a:rPr lang="cs-CZ" smtClean="0"/>
              <a:t>26.10.2016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627C3-501A-48C2-B995-8A639D9512F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181989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BE33D-BA16-4AA9-A864-140A07EA88C1}" type="datetimeFigureOut">
              <a:rPr lang="cs-CZ" smtClean="0"/>
              <a:t>26.10.2016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627C3-501A-48C2-B995-8A639D9512F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090926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BE33D-BA16-4AA9-A864-140A07EA88C1}" type="datetimeFigureOut">
              <a:rPr lang="cs-CZ" smtClean="0"/>
              <a:t>26.10.2016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627C3-501A-48C2-B995-8A639D9512F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61012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6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BBE33D-BA16-4AA9-A864-140A07EA88C1}" type="datetimeFigureOut">
              <a:rPr lang="cs-CZ" smtClean="0"/>
              <a:t>26.10.2016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E627C3-501A-48C2-B995-8A639D9512F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86707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mitt-klosterneuburg.com/" TargetMode="External"/><Relationship Id="rId3" Type="http://schemas.openxmlformats.org/officeDocument/2006/relationships/image" Target="../media/image14.png"/><Relationship Id="rId7" Type="http://schemas.openxmlformats.org/officeDocument/2006/relationships/image" Target="../media/image16.jpeg"/><Relationship Id="rId2" Type="http://schemas.openxmlformats.org/officeDocument/2006/relationships/hyperlink" Target="http://www.landesmuseum.ktn.gv.at/210226w_DE.htm?seite=15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scholarlyoa.com/other-pages/hijacked-journals/" TargetMode="External"/><Relationship Id="rId5" Type="http://schemas.openxmlformats.org/officeDocument/2006/relationships/hyperlink" Target="http://bundesamt.weinobstklosterneuburg.at/seiten/index.php/view.408/" TargetMode="External"/><Relationship Id="rId4" Type="http://schemas.openxmlformats.org/officeDocument/2006/relationships/image" Target="../media/image15.png"/><Relationship Id="rId9" Type="http://schemas.openxmlformats.org/officeDocument/2006/relationships/hyperlink" Target="http://www.multidisciplinarywulfenia.org/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://vimkdepublikuji.cz/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http://vimkdepublikuji.cz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hyperlink" Target="https://kuk.muni.cz/vyuka/materialy/predatori/" TargetMode="Externa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20.jpeg"/><Relationship Id="rId7" Type="http://schemas.openxmlformats.org/officeDocument/2006/relationships/hyperlink" Target="http://oaspa.org/" TargetMode="External"/><Relationship Id="rId2" Type="http://schemas.openxmlformats.org/officeDocument/2006/relationships/hyperlink" Target="https://doaj.org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jpeg"/><Relationship Id="rId10" Type="http://schemas.openxmlformats.org/officeDocument/2006/relationships/image" Target="../media/image24.png"/><Relationship Id="rId4" Type="http://schemas.openxmlformats.org/officeDocument/2006/relationships/hyperlink" Target="https://scholarlyoa.com/" TargetMode="External"/><Relationship Id="rId9" Type="http://schemas.openxmlformats.org/officeDocument/2006/relationships/hyperlink" Target="https://www.qoam.eu/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29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hyperlink" Target="https://scholarlyoa.com/2016/08/23/ongoing-questions-about-plos-ones-peer-review/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hdl.handle.net/11012/61751" TargetMode="External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ction.openaccessweek.org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openaccess.cz/" TargetMode="Externa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avcr.cz/cs/pro-media/aktuality/Paraziticke-vztahy-v-akademickem-publikovani/" TargetMode="External"/><Relationship Id="rId13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7.png"/><Relationship Id="rId12" Type="http://schemas.openxmlformats.org/officeDocument/2006/relationships/hyperlink" Target="https://is.muni.cz/do/rect/metodika/VaV/56012837/Vyzkum_a_predatorske_casopisy.pdf" TargetMode="External"/><Relationship Id="rId2" Type="http://schemas.openxmlformats.org/officeDocument/2006/relationships/hyperlink" Target="http://zpravy.idnes.cz/predatorske-casopisy-0ts-/domaci.aspx?c=A160107_145115_domaci_zt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technet.idnes.cz/predatorske-casopisy-scopus-experiment-bealluv-seznam-pjl-/veda.aspx?c=A160603_140135_veda_pka" TargetMode="External"/><Relationship Id="rId11" Type="http://schemas.openxmlformats.org/officeDocument/2006/relationships/image" Target="../media/image9.png"/><Relationship Id="rId5" Type="http://schemas.openxmlformats.org/officeDocument/2006/relationships/image" Target="../media/image6.png"/><Relationship Id="rId10" Type="http://schemas.openxmlformats.org/officeDocument/2006/relationships/hyperlink" Target="http://denikreferendum.cz/clanek/21850-predatori-a-upiri-aneb-horor-vedeckych-publikaci" TargetMode="External"/><Relationship Id="rId4" Type="http://schemas.openxmlformats.org/officeDocument/2006/relationships/hyperlink" Target="http://vedazije.cz/sites/default/files/TZ_antipredator_v4.pdf" TargetMode="External"/><Relationship Id="rId9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lideshare.net/monicaberger/to-catch-a-predator-how-to-recognize-predatory-journals-and-conferences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s://www.timeshighereducation.com/news/infographic-journals-and-publishers-setting-sights-on-the-unwary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kuk.muni.cz/vyuka/materialy/predatori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International_Journal_of_Advanced_Computer_Technology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4976813" y="748499"/>
            <a:ext cx="6896100" cy="1719263"/>
          </a:xfrm>
        </p:spPr>
        <p:txBody>
          <a:bodyPr>
            <a:normAutofit fontScale="90000"/>
          </a:bodyPr>
          <a:lstStyle/>
          <a:p>
            <a:r>
              <a:rPr lang="cs-CZ" b="1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Predátorské praktiky vydavatel</a:t>
            </a:r>
            <a:r>
              <a:rPr lang="cs-CZ" b="1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ů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0" y="6667280"/>
            <a:ext cx="1094282" cy="190719"/>
          </a:xfrm>
        </p:spPr>
        <p:txBody>
          <a:bodyPr lIns="0">
            <a:normAutofit fontScale="85000" lnSpcReduction="20000"/>
          </a:bodyPr>
          <a:lstStyle/>
          <a:p>
            <a:pPr algn="l"/>
            <a:r>
              <a:rPr lang="cs-CZ" sz="1100" dirty="0" smtClean="0">
                <a:solidFill>
                  <a:schemeClr val="bg1"/>
                </a:solidFill>
              </a:rPr>
              <a:t>CC0; pixabay.com</a:t>
            </a:r>
            <a:endParaRPr lang="cs-CZ" sz="1100" dirty="0">
              <a:solidFill>
                <a:schemeClr val="bg1"/>
              </a:solidFill>
            </a:endParaRPr>
          </a:p>
        </p:txBody>
      </p:sp>
      <p:sp>
        <p:nvSpPr>
          <p:cNvPr id="5" name="Nadpis 1"/>
          <p:cNvSpPr txBox="1">
            <a:spLocks/>
          </p:cNvSpPr>
          <p:nvPr/>
        </p:nvSpPr>
        <p:spPr>
          <a:xfrm>
            <a:off x="5567363" y="2467759"/>
            <a:ext cx="5986462" cy="85724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cs-CZ" sz="2200" b="1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přednáška na téma, jak vybrat správný časopis pro Váš článek</a:t>
            </a:r>
          </a:p>
        </p:txBody>
      </p:sp>
      <p:sp>
        <p:nvSpPr>
          <p:cNvPr id="8" name="Nadpis 1"/>
          <p:cNvSpPr txBox="1">
            <a:spLocks/>
          </p:cNvSpPr>
          <p:nvPr/>
        </p:nvSpPr>
        <p:spPr>
          <a:xfrm>
            <a:off x="5567363" y="4006052"/>
            <a:ext cx="6236492" cy="116918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cs-CZ" sz="2000" b="1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Lucie Melicharová</a:t>
            </a:r>
          </a:p>
          <a:p>
            <a:pPr>
              <a:lnSpc>
                <a:spcPct val="100000"/>
              </a:lnSpc>
            </a:pPr>
            <a:r>
              <a:rPr lang="cs-CZ" sz="2000" b="1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(Univerzitní knihovna UPa)</a:t>
            </a:r>
            <a:endParaRPr lang="cs-CZ" sz="2000" b="1" dirty="0">
              <a:solidFill>
                <a:schemeClr val="bg1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0" name="Nadpis 1"/>
          <p:cNvSpPr txBox="1">
            <a:spLocks/>
          </p:cNvSpPr>
          <p:nvPr/>
        </p:nvSpPr>
        <p:spPr>
          <a:xfrm>
            <a:off x="5567363" y="5856281"/>
            <a:ext cx="6236492" cy="58100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70000"/>
              </a:lnSpc>
            </a:pPr>
            <a:r>
              <a:rPr lang="cs-CZ" sz="2000" b="1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25. a 26. října 2016</a:t>
            </a:r>
            <a:endParaRPr lang="cs-CZ" sz="2000" b="1" dirty="0">
              <a:solidFill>
                <a:schemeClr val="bg1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7302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Falešné identifikátory</a:t>
            </a:r>
            <a:endParaRPr lang="cs-CZ" dirty="0">
              <a:solidFill>
                <a:schemeClr val="bg1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152353"/>
          </a:xfrm>
        </p:spPr>
        <p:txBody>
          <a:bodyPr/>
          <a:lstStyle/>
          <a:p>
            <a:pPr marL="0" indent="0">
              <a:buNone/>
            </a:pPr>
            <a:r>
              <a:rPr lang="cs-CZ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DOI (Digital </a:t>
            </a:r>
            <a:r>
              <a:rPr lang="cs-CZ" dirty="0" err="1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Object</a:t>
            </a:r>
            <a:r>
              <a:rPr lang="cs-CZ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</a:t>
            </a:r>
            <a:r>
              <a:rPr lang="cs-CZ" dirty="0" err="1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Identifier</a:t>
            </a:r>
            <a:r>
              <a:rPr lang="cs-CZ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) =&gt; </a:t>
            </a:r>
          </a:p>
          <a:p>
            <a:pPr marL="0" indent="0">
              <a:buNone/>
            </a:pPr>
            <a:r>
              <a:rPr lang="cs-CZ" dirty="0" smtClean="0">
                <a:solidFill>
                  <a:schemeClr val="bg1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SOI (</a:t>
            </a:r>
            <a:r>
              <a:rPr lang="cs-CZ" dirty="0" err="1" smtClean="0">
                <a:solidFill>
                  <a:schemeClr val="bg1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Scientific</a:t>
            </a:r>
            <a:r>
              <a:rPr lang="cs-CZ" dirty="0" smtClean="0">
                <a:solidFill>
                  <a:schemeClr val="bg1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</a:t>
            </a:r>
            <a:r>
              <a:rPr lang="cs-CZ" dirty="0" err="1" smtClean="0">
                <a:solidFill>
                  <a:schemeClr val="bg1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Object</a:t>
            </a:r>
            <a:r>
              <a:rPr lang="cs-CZ" dirty="0" smtClean="0">
                <a:solidFill>
                  <a:schemeClr val="bg1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</a:t>
            </a:r>
            <a:r>
              <a:rPr lang="cs-CZ" dirty="0" err="1" smtClean="0">
                <a:solidFill>
                  <a:schemeClr val="bg1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Identifier</a:t>
            </a:r>
            <a:r>
              <a:rPr lang="cs-CZ" dirty="0" smtClean="0">
                <a:solidFill>
                  <a:schemeClr val="bg1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), UOI (</a:t>
            </a:r>
            <a:r>
              <a:rPr lang="cs-CZ" dirty="0" err="1" smtClean="0">
                <a:solidFill>
                  <a:schemeClr val="bg1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Unique</a:t>
            </a:r>
            <a:r>
              <a:rPr lang="cs-CZ" dirty="0" smtClean="0">
                <a:solidFill>
                  <a:schemeClr val="bg1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</a:t>
            </a:r>
            <a:r>
              <a:rPr lang="cs-CZ" dirty="0" err="1" smtClean="0">
                <a:solidFill>
                  <a:schemeClr val="bg1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Object</a:t>
            </a:r>
            <a:r>
              <a:rPr lang="cs-CZ" dirty="0" smtClean="0">
                <a:solidFill>
                  <a:schemeClr val="bg1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</a:t>
            </a:r>
            <a:r>
              <a:rPr lang="cs-CZ" dirty="0" err="1" smtClean="0">
                <a:solidFill>
                  <a:schemeClr val="bg1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Identifier</a:t>
            </a:r>
            <a:r>
              <a:rPr lang="cs-CZ" dirty="0" smtClean="0">
                <a:solidFill>
                  <a:schemeClr val="bg1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)</a:t>
            </a:r>
            <a:endParaRPr lang="cs-CZ" dirty="0">
              <a:solidFill>
                <a:schemeClr val="bg1">
                  <a:lumMod val="50000"/>
                </a:schemeClr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6" name="Nadpis 3"/>
          <p:cNvSpPr txBox="1">
            <a:spLocks/>
          </p:cNvSpPr>
          <p:nvPr/>
        </p:nvSpPr>
        <p:spPr>
          <a:xfrm>
            <a:off x="838200" y="297797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Okamžité publikování</a:t>
            </a:r>
            <a:endParaRPr lang="cs-CZ" dirty="0">
              <a:solidFill>
                <a:schemeClr val="bg1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7" name="Zástupný symbol pro obsah 4"/>
          <p:cNvSpPr txBox="1">
            <a:spLocks/>
          </p:cNvSpPr>
          <p:nvPr/>
        </p:nvSpPr>
        <p:spPr>
          <a:xfrm>
            <a:off x="838200" y="4291292"/>
            <a:ext cx="10515600" cy="11523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cs-CZ" dirty="0" smtClean="0">
              <a:solidFill>
                <a:schemeClr val="bg1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1966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23859" y="129662"/>
            <a:ext cx="10515600" cy="1325563"/>
          </a:xfrm>
        </p:spPr>
        <p:txBody>
          <a:bodyPr/>
          <a:lstStyle/>
          <a:p>
            <a:r>
              <a:rPr lang="cs-CZ" b="1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HIJACKED JOURNALS</a:t>
            </a:r>
            <a:endParaRPr lang="cs-CZ" b="1" dirty="0">
              <a:solidFill>
                <a:schemeClr val="bg1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320873" y="2193799"/>
            <a:ext cx="5359258" cy="398774"/>
          </a:xfrm>
          <a:solidFill>
            <a:srgbClr val="92D050"/>
          </a:solidFill>
        </p:spPr>
        <p:txBody>
          <a:bodyPr>
            <a:normAutofit fontScale="25000" lnSpcReduction="20000"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cs-CZ" sz="5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  <a:hlinkClick r:id="rId2"/>
              </a:rPr>
              <a:t>http://</a:t>
            </a:r>
            <a:r>
              <a:rPr lang="cs-CZ" sz="5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  <a:hlinkClick r:id="rId2"/>
              </a:rPr>
              <a:t>www.landesmuseum.ktn.gv.at/210226w_DE.htm?seite=15</a:t>
            </a:r>
            <a:r>
              <a:rPr lang="cs-CZ" sz="5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</a:t>
            </a:r>
            <a:endParaRPr lang="cs-CZ" sz="5600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cs-CZ" sz="1400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endParaRPr lang="cs-CZ" sz="14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8356" y="3535572"/>
            <a:ext cx="5113259" cy="1628103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197" y="3713402"/>
            <a:ext cx="5296172" cy="1327361"/>
          </a:xfrm>
          <a:prstGeom prst="rect">
            <a:avLst/>
          </a:prstGeom>
        </p:spPr>
      </p:pic>
      <p:sp>
        <p:nvSpPr>
          <p:cNvPr id="7" name="TextovéPole 6"/>
          <p:cNvSpPr txBox="1"/>
          <p:nvPr/>
        </p:nvSpPr>
        <p:spPr>
          <a:xfrm>
            <a:off x="458986" y="2223766"/>
            <a:ext cx="4790848" cy="52322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cs-CZ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  <a:hlinkClick r:id="rId5"/>
              </a:rPr>
              <a:t>http://bundesamt.weinobstklosterneuburg.at/seiten/index.php/view.408/</a:t>
            </a:r>
            <a:r>
              <a:rPr lang="cs-CZ" sz="1400" dirty="0" smtClean="0"/>
              <a:t> </a:t>
            </a:r>
            <a:endParaRPr lang="cs-CZ" sz="1400" dirty="0"/>
          </a:p>
        </p:txBody>
      </p:sp>
      <p:sp>
        <p:nvSpPr>
          <p:cNvPr id="8" name="TextovéPole 7"/>
          <p:cNvSpPr txBox="1"/>
          <p:nvPr/>
        </p:nvSpPr>
        <p:spPr>
          <a:xfrm>
            <a:off x="588732" y="1553712"/>
            <a:ext cx="46611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err="1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Mitteilungen</a:t>
            </a:r>
            <a:r>
              <a:rPr lang="cs-CZ" b="1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</a:t>
            </a:r>
            <a:r>
              <a:rPr lang="cs-CZ" b="1" dirty="0" err="1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Klosterneuburg</a:t>
            </a:r>
            <a:endParaRPr lang="cs-CZ" b="1" dirty="0">
              <a:solidFill>
                <a:schemeClr val="bg1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endParaRPr lang="cs-CZ" dirty="0"/>
          </a:p>
        </p:txBody>
      </p:sp>
      <p:sp>
        <p:nvSpPr>
          <p:cNvPr id="9" name="TextovéPole 8"/>
          <p:cNvSpPr txBox="1"/>
          <p:nvPr/>
        </p:nvSpPr>
        <p:spPr>
          <a:xfrm>
            <a:off x="6378357" y="1551039"/>
            <a:ext cx="46611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err="1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Wulfenia</a:t>
            </a:r>
            <a:endParaRPr lang="cs-CZ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127000" y="6413500"/>
            <a:ext cx="118999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100" dirty="0">
                <a:hlinkClick r:id="rId6"/>
              </a:rPr>
              <a:t>https://scholarlyoa.com/other-pages/hijacked-journals</a:t>
            </a:r>
            <a:r>
              <a:rPr lang="cs-CZ" sz="1100" dirty="0" smtClean="0">
                <a:hlinkClick r:id="rId6"/>
              </a:rPr>
              <a:t>/</a:t>
            </a:r>
            <a:r>
              <a:rPr lang="cs-CZ" sz="1100" dirty="0" smtClean="0"/>
              <a:t> </a:t>
            </a:r>
            <a:endParaRPr lang="cs-CZ" sz="1100" dirty="0"/>
          </a:p>
        </p:txBody>
      </p:sp>
      <p:pic>
        <p:nvPicPr>
          <p:cNvPr id="11" name="Picture 6" descr="Hijacked journals, 2015-2016.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855" y="5391541"/>
            <a:ext cx="2227607" cy="1383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ovéPole 11"/>
          <p:cNvSpPr txBox="1"/>
          <p:nvPr/>
        </p:nvSpPr>
        <p:spPr>
          <a:xfrm>
            <a:off x="485488" y="2968584"/>
            <a:ext cx="4829220" cy="307777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cs-CZ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  <a:hlinkClick r:id="rId8"/>
              </a:rPr>
              <a:t>http</a:t>
            </a:r>
            <a:r>
              <a:rPr lang="cs-CZ" sz="1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  <a:hlinkClick r:id="rId8"/>
              </a:rPr>
              <a:t>://www.mitt-klosterneuburg.com/</a:t>
            </a:r>
            <a:endParaRPr lang="cs-CZ" sz="1400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3" name="Zástupný symbol pro obsah 2"/>
          <p:cNvSpPr txBox="1">
            <a:spLocks/>
          </p:cNvSpPr>
          <p:nvPr/>
        </p:nvSpPr>
        <p:spPr>
          <a:xfrm>
            <a:off x="6320873" y="2866001"/>
            <a:ext cx="4937826" cy="385848"/>
          </a:xfrm>
          <a:prstGeom prst="rect">
            <a:avLst/>
          </a:prstGeom>
          <a:solidFill>
            <a:srgbClr val="FF0000"/>
          </a:solidFill>
        </p:spPr>
        <p:txBody>
          <a:bodyPr vert="horz" lIns="91440" tIns="45720" rIns="91440" bIns="45720" rtlCol="0">
            <a:norm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cs-CZ" sz="1400" dirty="0" smtClean="0">
                <a:solidFill>
                  <a:schemeClr val="bg2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  <a:hlinkClick r:id="rId9"/>
              </a:rPr>
              <a:t>http://www.multidisciplinarywulfenia.org/</a:t>
            </a:r>
            <a:r>
              <a:rPr lang="cs-CZ" sz="1400" dirty="0" smtClean="0">
                <a:solidFill>
                  <a:schemeClr val="bg2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</a:t>
            </a:r>
            <a:endParaRPr lang="cs-CZ" sz="1400" dirty="0">
              <a:solidFill>
                <a:schemeClr val="bg2">
                  <a:lumMod val="50000"/>
                </a:schemeClr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7428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Autorské mlýny</a:t>
            </a:r>
            <a:endParaRPr lang="cs-CZ" dirty="0">
              <a:solidFill>
                <a:schemeClr val="bg1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825626"/>
            <a:ext cx="10515600" cy="1422400"/>
          </a:xfrm>
        </p:spPr>
        <p:txBody>
          <a:bodyPr/>
          <a:lstStyle/>
          <a:p>
            <a:r>
              <a:rPr lang="cs-CZ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publikování monografií v malých nákladech</a:t>
            </a:r>
          </a:p>
          <a:p>
            <a:r>
              <a:rPr lang="cs-CZ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Lambert </a:t>
            </a:r>
            <a:r>
              <a:rPr lang="cs-CZ" dirty="0" err="1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Academic</a:t>
            </a:r>
            <a:r>
              <a:rPr lang="cs-CZ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</a:t>
            </a:r>
            <a:r>
              <a:rPr lang="cs-CZ" dirty="0" err="1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Publishing</a:t>
            </a:r>
            <a:endParaRPr lang="cs-CZ" dirty="0">
              <a:solidFill>
                <a:schemeClr val="bg1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4" name="Nadpis 1"/>
          <p:cNvSpPr txBox="1">
            <a:spLocks/>
          </p:cNvSpPr>
          <p:nvPr/>
        </p:nvSpPr>
        <p:spPr>
          <a:xfrm>
            <a:off x="838200" y="312737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Predátorské konference</a:t>
            </a:r>
            <a:endParaRPr lang="cs-CZ" dirty="0">
              <a:solidFill>
                <a:schemeClr val="bg1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774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9491" y="138659"/>
            <a:ext cx="10515600" cy="1325563"/>
          </a:xfrm>
        </p:spPr>
        <p:txBody>
          <a:bodyPr/>
          <a:lstStyle/>
          <a:p>
            <a:r>
              <a:rPr lang="cs-CZ" b="1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Jak odhalit predátora?</a:t>
            </a:r>
            <a:endParaRPr lang="cs-CZ" b="1" dirty="0">
              <a:solidFill>
                <a:schemeClr val="bg1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9491" y="1515042"/>
            <a:ext cx="11800703" cy="4880919"/>
          </a:xfrm>
        </p:spPr>
        <p:txBody>
          <a:bodyPr>
            <a:noAutofit/>
          </a:bodyPr>
          <a:lstStyle/>
          <a:p>
            <a:pPr marL="514350" indent="-514350" fontAlgn="base">
              <a:buFont typeface="+mj-lt"/>
              <a:buAutoNum type="arabicPeriod"/>
            </a:pPr>
            <a:r>
              <a:rPr lang="cs-CZ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Znám </a:t>
            </a:r>
            <a:r>
              <a:rPr lang="cs-CZ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nebo znají moji kolegové vybraný </a:t>
            </a:r>
            <a:r>
              <a:rPr lang="cs-CZ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časopis?</a:t>
            </a:r>
            <a:endParaRPr lang="cs-CZ" dirty="0">
              <a:solidFill>
                <a:schemeClr val="bg1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marL="514350" indent="-514350" fontAlgn="base">
              <a:buFont typeface="+mj-lt"/>
              <a:buAutoNum type="arabicPeriod"/>
            </a:pPr>
            <a:r>
              <a:rPr lang="cs-CZ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Lze </a:t>
            </a:r>
            <a:r>
              <a:rPr lang="cs-CZ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jednoduše identifikovat a kontaktovat vydavatele</a:t>
            </a:r>
            <a:r>
              <a:rPr lang="cs-CZ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?</a:t>
            </a:r>
          </a:p>
          <a:p>
            <a:pPr marL="514350" indent="-514350" fontAlgn="base">
              <a:buFont typeface="+mj-lt"/>
              <a:buAutoNum type="arabicPeriod"/>
            </a:pPr>
            <a:r>
              <a:rPr lang="cs-CZ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Je </a:t>
            </a:r>
            <a:r>
              <a:rPr lang="cs-CZ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jasně určeno, jaký typ recenzního řízení časopis využívá?</a:t>
            </a:r>
          </a:p>
          <a:p>
            <a:pPr marL="514350" indent="-514350" fontAlgn="base">
              <a:buFont typeface="+mj-lt"/>
              <a:buAutoNum type="arabicPeriod"/>
            </a:pPr>
            <a:r>
              <a:rPr lang="cs-CZ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Je </a:t>
            </a:r>
            <a:r>
              <a:rPr lang="cs-CZ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časopis indexován službami nebo databázemi, které běžné používám a znám?</a:t>
            </a:r>
          </a:p>
          <a:p>
            <a:pPr marL="514350" indent="-514350" fontAlgn="base">
              <a:buFont typeface="+mj-lt"/>
              <a:buAutoNum type="arabicPeriod"/>
            </a:pPr>
            <a:r>
              <a:rPr lang="cs-CZ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Je </a:t>
            </a:r>
            <a:r>
              <a:rPr lang="cs-CZ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na webových stránkách jasně uvedeno, kolik stojí publikování </a:t>
            </a:r>
            <a:r>
              <a:rPr lang="cs-CZ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/>
            </a:r>
            <a:br>
              <a:rPr lang="cs-CZ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</a:br>
            <a:r>
              <a:rPr lang="cs-CZ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 </a:t>
            </a:r>
            <a:r>
              <a:rPr lang="cs-CZ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daném časopise?</a:t>
            </a:r>
          </a:p>
          <a:p>
            <a:pPr marL="514350" indent="-514350" fontAlgn="base">
              <a:buFont typeface="+mj-lt"/>
              <a:buAutoNum type="arabicPeriod"/>
            </a:pPr>
            <a:r>
              <a:rPr lang="cs-CZ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Znám </a:t>
            </a:r>
            <a:r>
              <a:rPr lang="cs-CZ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členy redakční rady?</a:t>
            </a:r>
          </a:p>
          <a:p>
            <a:pPr marL="514350" indent="-514350" fontAlgn="base">
              <a:buFont typeface="+mj-lt"/>
              <a:buAutoNum type="arabicPeriod"/>
            </a:pPr>
            <a:r>
              <a:rPr lang="cs-CZ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Je </a:t>
            </a:r>
            <a:r>
              <a:rPr lang="cs-CZ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vydavatel členem některé ze známých iniciativ</a:t>
            </a:r>
            <a:r>
              <a:rPr lang="cs-CZ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? (COPE, DOAJ, OASPA) </a:t>
            </a:r>
          </a:p>
          <a:p>
            <a:pPr marL="514350" indent="-514350" fontAlgn="base">
              <a:buFont typeface="+mj-lt"/>
              <a:buAutoNum type="arabicPeriod"/>
            </a:pPr>
            <a:r>
              <a:rPr lang="cs-CZ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Je </a:t>
            </a:r>
            <a:r>
              <a:rPr lang="cs-CZ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vydavatel členem jiné profesní asociace</a:t>
            </a:r>
            <a:r>
              <a:rPr lang="cs-CZ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?</a:t>
            </a:r>
            <a:endParaRPr lang="cs-CZ" dirty="0">
              <a:solidFill>
                <a:schemeClr val="bg1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pic>
        <p:nvPicPr>
          <p:cNvPr id="4" name="Picture 2" descr="http://vimkdepublikuji.cz/wp-content/uploads/2016/08/banner-250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3296" y="189479"/>
            <a:ext cx="2944597" cy="1048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2169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1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1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1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1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1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1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1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916" y="0"/>
            <a:ext cx="4880920" cy="6887062"/>
          </a:xfrm>
          <a:prstGeom prst="rect">
            <a:avLst/>
          </a:prstGeom>
        </p:spPr>
      </p:pic>
      <p:pic>
        <p:nvPicPr>
          <p:cNvPr id="2" name="Obrázek 1">
            <a:hlinkClick r:id="rId4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4784" y="2890773"/>
            <a:ext cx="4877481" cy="924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9262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Kde ověřit časopis</a:t>
            </a:r>
            <a:endParaRPr lang="cs-CZ" dirty="0">
              <a:solidFill>
                <a:schemeClr val="bg1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pic>
        <p:nvPicPr>
          <p:cNvPr id="4098" name="Picture 2" descr="Directory of Open Access Journals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199" y="1974449"/>
            <a:ext cx="3267075" cy="600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Výsledek obrázku pro bealls list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507" y="4596714"/>
            <a:ext cx="1693433" cy="1693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199" y="5539632"/>
            <a:ext cx="4267796" cy="819264"/>
          </a:xfrm>
          <a:prstGeom prst="rect">
            <a:avLst/>
          </a:prstGeom>
        </p:spPr>
      </p:pic>
      <p:pic>
        <p:nvPicPr>
          <p:cNvPr id="6" name="Obrázek 5">
            <a:hlinkClick r:id="rId7"/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199" y="4165189"/>
            <a:ext cx="2057687" cy="981212"/>
          </a:xfrm>
          <a:prstGeom prst="rect">
            <a:avLst/>
          </a:prstGeom>
        </p:spPr>
      </p:pic>
      <p:sp>
        <p:nvSpPr>
          <p:cNvPr id="7" name="TextovéPole 6"/>
          <p:cNvSpPr txBox="1"/>
          <p:nvPr/>
        </p:nvSpPr>
        <p:spPr>
          <a:xfrm>
            <a:off x="7744232" y="2761228"/>
            <a:ext cx="21179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err="1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Scopus</a:t>
            </a:r>
            <a:r>
              <a:rPr lang="cs-CZ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</a:t>
            </a:r>
            <a:r>
              <a:rPr lang="cs-CZ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- </a:t>
            </a:r>
            <a:r>
              <a:rPr lang="cs-CZ" dirty="0" err="1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Sources</a:t>
            </a:r>
            <a:endParaRPr lang="cs-CZ" dirty="0">
              <a:solidFill>
                <a:schemeClr val="bg1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6829425" y="2099165"/>
            <a:ext cx="4524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Web </a:t>
            </a:r>
            <a:r>
              <a:rPr lang="cs-CZ" dirty="0" err="1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of</a:t>
            </a:r>
            <a:r>
              <a:rPr lang="cs-CZ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Science – </a:t>
            </a:r>
            <a:r>
              <a:rPr lang="cs-CZ" dirty="0" err="1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Journal</a:t>
            </a:r>
            <a:r>
              <a:rPr lang="cs-CZ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</a:t>
            </a:r>
            <a:r>
              <a:rPr lang="cs-CZ" dirty="0" err="1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Citation</a:t>
            </a:r>
            <a:r>
              <a:rPr lang="cs-CZ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</a:t>
            </a:r>
            <a:r>
              <a:rPr lang="cs-CZ" dirty="0" err="1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Reports</a:t>
            </a:r>
            <a:endParaRPr lang="cs-CZ" dirty="0">
              <a:solidFill>
                <a:schemeClr val="bg1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7744232" y="3539037"/>
            <a:ext cx="21179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ERIH PLUS</a:t>
            </a:r>
            <a:endParaRPr lang="cs-CZ" dirty="0">
              <a:solidFill>
                <a:schemeClr val="bg1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pic>
        <p:nvPicPr>
          <p:cNvPr id="5" name="Obrázek 4">
            <a:hlinkClick r:id="rId9"/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199" y="3047852"/>
            <a:ext cx="4035662" cy="647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6520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e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8225" y="94974"/>
            <a:ext cx="4333502" cy="2917511"/>
          </a:xfrm>
          <a:prstGeom prst="rect">
            <a:avLst/>
          </a:prstGeom>
        </p:spPr>
      </p:pic>
      <p:pic>
        <p:nvPicPr>
          <p:cNvPr id="10" name="Zástupný symbol pro obsah 9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724400" cy="6885563"/>
          </a:xfr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724400" y="6492869"/>
            <a:ext cx="5880903" cy="358558"/>
          </a:xfrm>
        </p:spPr>
        <p:txBody>
          <a:bodyPr>
            <a:normAutofit/>
          </a:bodyPr>
          <a:lstStyle/>
          <a:p>
            <a:r>
              <a:rPr lang="cs-CZ" sz="1100" dirty="0">
                <a:solidFill>
                  <a:schemeClr val="bg1"/>
                </a:solidFill>
                <a:hlinkClick r:id="rId4"/>
              </a:rPr>
              <a:t>https://scholarlyoa.com/2016/08/23/ongoing-questions-about-plos-ones-peer-review</a:t>
            </a:r>
            <a:r>
              <a:rPr lang="cs-CZ" sz="1100" dirty="0" smtClean="0">
                <a:solidFill>
                  <a:schemeClr val="bg1"/>
                </a:solidFill>
                <a:hlinkClick r:id="rId4"/>
              </a:rPr>
              <a:t>/</a:t>
            </a:r>
            <a:r>
              <a:rPr lang="cs-CZ" sz="1100" dirty="0" smtClean="0">
                <a:solidFill>
                  <a:schemeClr val="bg1"/>
                </a:solidFill>
              </a:rPr>
              <a:t> </a:t>
            </a:r>
            <a:endParaRPr lang="cs-CZ" sz="1100" dirty="0">
              <a:solidFill>
                <a:schemeClr val="bg1"/>
              </a:solidFill>
            </a:endParaRP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6687" y="2221913"/>
            <a:ext cx="4459588" cy="1483233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0295" y="3373628"/>
            <a:ext cx="3982013" cy="2017672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6687" y="4831641"/>
            <a:ext cx="4125799" cy="1711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8044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327813" cy="6864028"/>
          </a:xfrm>
          <a:prstGeom prst="rect">
            <a:avLst/>
          </a:prstGeom>
        </p:spPr>
      </p:pic>
      <p:sp>
        <p:nvSpPr>
          <p:cNvPr id="5" name="TextovéPole 4"/>
          <p:cNvSpPr txBox="1"/>
          <p:nvPr/>
        </p:nvSpPr>
        <p:spPr>
          <a:xfrm>
            <a:off x="8505826" y="781050"/>
            <a:ext cx="26937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5400" dirty="0" smtClean="0">
                <a:solidFill>
                  <a:schemeClr val="bg1"/>
                </a:solidFill>
                <a:hlinkClick r:id="rId3"/>
              </a:rPr>
              <a:t>E-KNIHA</a:t>
            </a:r>
            <a:endParaRPr lang="cs-CZ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5026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e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448300" y="1222375"/>
            <a:ext cx="5943600" cy="1325563"/>
          </a:xfrm>
        </p:spPr>
        <p:txBody>
          <a:bodyPr/>
          <a:lstStyle/>
          <a:p>
            <a:pPr algn="ctr"/>
            <a:r>
              <a:rPr lang="cs-CZ" b="1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Děkuji</a:t>
            </a:r>
            <a:endParaRPr lang="cs-CZ" b="1" dirty="0">
              <a:solidFill>
                <a:schemeClr val="bg1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4" name="Nadpis 1"/>
          <p:cNvSpPr txBox="1">
            <a:spLocks/>
          </p:cNvSpPr>
          <p:nvPr/>
        </p:nvSpPr>
        <p:spPr>
          <a:xfrm>
            <a:off x="6596767" y="6134100"/>
            <a:ext cx="39243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s-CZ" sz="2000" b="1" dirty="0">
                <a:solidFill>
                  <a:schemeClr val="accent5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l</a:t>
            </a:r>
            <a:r>
              <a:rPr lang="cs-CZ" sz="2000" b="1" dirty="0" smtClean="0">
                <a:solidFill>
                  <a:schemeClr val="accent5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ucie.melicharova@upce.cz</a:t>
            </a:r>
            <a:endParaRPr lang="cs-CZ" sz="2000" b="1" dirty="0">
              <a:solidFill>
                <a:schemeClr val="accent5">
                  <a:lumMod val="50000"/>
                </a:schemeClr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5" name="Nadpis 1"/>
          <p:cNvSpPr txBox="1">
            <a:spLocks/>
          </p:cNvSpPr>
          <p:nvPr/>
        </p:nvSpPr>
        <p:spPr>
          <a:xfrm>
            <a:off x="7243762" y="5003168"/>
            <a:ext cx="2352675" cy="5330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s-CZ" sz="2000" b="1" dirty="0" smtClean="0">
                <a:solidFill>
                  <a:schemeClr val="accent5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@</a:t>
            </a:r>
            <a:r>
              <a:rPr lang="cs-CZ" sz="2000" b="1" dirty="0" err="1" smtClean="0">
                <a:solidFill>
                  <a:schemeClr val="accent5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OAupce</a:t>
            </a:r>
            <a:endParaRPr lang="cs-CZ" sz="2000" b="1" dirty="0">
              <a:solidFill>
                <a:schemeClr val="accent5">
                  <a:lumMod val="50000"/>
                </a:schemeClr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6321125" y="5650469"/>
            <a:ext cx="568456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000" b="1" dirty="0" smtClean="0">
                <a:solidFill>
                  <a:schemeClr val="accent5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WWW: Univerzitní knihovna =&gt; Podpora </a:t>
            </a:r>
            <a:r>
              <a:rPr lang="cs-CZ" sz="2000" b="1" dirty="0" err="1" smtClean="0">
                <a:solidFill>
                  <a:schemeClr val="accent5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VaV</a:t>
            </a:r>
            <a:endParaRPr lang="cs-CZ" sz="2000" b="1" dirty="0">
              <a:solidFill>
                <a:schemeClr val="accent5">
                  <a:lumMod val="50000"/>
                </a:schemeClr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9763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cs-CZ" dirty="0" smtClean="0"/>
          </a:p>
          <a:p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6764" y="356020"/>
            <a:ext cx="3898467" cy="2044318"/>
          </a:xfrm>
          <a:prstGeom prst="rect">
            <a:avLst/>
          </a:prstGeom>
        </p:spPr>
      </p:pic>
      <p:sp>
        <p:nvSpPr>
          <p:cNvPr id="5" name="TextovéPole 4"/>
          <p:cNvSpPr txBox="1"/>
          <p:nvPr/>
        </p:nvSpPr>
        <p:spPr>
          <a:xfrm>
            <a:off x="0" y="6468155"/>
            <a:ext cx="4422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>
                <a:hlinkClick r:id="rId3"/>
              </a:rPr>
              <a:t>http://www.action.openaccessweek.org</a:t>
            </a:r>
            <a:r>
              <a:rPr lang="cs-CZ" dirty="0" smtClean="0">
                <a:hlinkClick r:id="rId3"/>
              </a:rPr>
              <a:t>/</a:t>
            </a:r>
            <a:r>
              <a:rPr lang="cs-CZ" dirty="0" smtClean="0"/>
              <a:t> </a:t>
            </a:r>
            <a:endParaRPr lang="cs-CZ" dirty="0"/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859" y="2754682"/>
            <a:ext cx="10774279" cy="3543795"/>
          </a:xfrm>
          <a:prstGeom prst="rect">
            <a:avLst/>
          </a:prstGeom>
        </p:spPr>
      </p:pic>
      <p:sp>
        <p:nvSpPr>
          <p:cNvPr id="8" name="Obdélník 7"/>
          <p:cNvSpPr/>
          <p:nvPr/>
        </p:nvSpPr>
        <p:spPr>
          <a:xfrm>
            <a:off x="9526506" y="6468155"/>
            <a:ext cx="22864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>
                <a:hlinkClick r:id="rId5"/>
              </a:rPr>
              <a:t>http://openaccess.cz</a:t>
            </a:r>
            <a:r>
              <a:rPr lang="cs-CZ" dirty="0" smtClean="0">
                <a:hlinkClick r:id="rId5"/>
              </a:rPr>
              <a:t>/</a:t>
            </a:r>
            <a:r>
              <a:rPr lang="cs-CZ" dirty="0" smtClean="0"/>
              <a:t>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11231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Zástupný symbol pro obsah 3">
            <a:hlinkClick r:id="rId2"/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6574" y="150546"/>
            <a:ext cx="5054357" cy="1754720"/>
          </a:xfrm>
        </p:spPr>
      </p:pic>
      <p:pic>
        <p:nvPicPr>
          <p:cNvPr id="6" name="Obrázek 5">
            <a:hlinkClick r:id="rId4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999" y="2290154"/>
            <a:ext cx="4147004" cy="1758233"/>
          </a:xfrm>
          <a:prstGeom prst="rect">
            <a:avLst/>
          </a:prstGeom>
        </p:spPr>
      </p:pic>
      <p:pic>
        <p:nvPicPr>
          <p:cNvPr id="7" name="Obrázek 6">
            <a:hlinkClick r:id="rId6"/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0106" y="2290154"/>
            <a:ext cx="5657034" cy="1946664"/>
          </a:xfrm>
          <a:prstGeom prst="rect">
            <a:avLst/>
          </a:prstGeom>
        </p:spPr>
      </p:pic>
      <p:pic>
        <p:nvPicPr>
          <p:cNvPr id="8" name="Obrázek 7">
            <a:hlinkClick r:id="rId8"/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5565" y="4473805"/>
            <a:ext cx="6005366" cy="2243921"/>
          </a:xfrm>
          <a:prstGeom prst="rect">
            <a:avLst/>
          </a:prstGeom>
        </p:spPr>
      </p:pic>
      <p:pic>
        <p:nvPicPr>
          <p:cNvPr id="9" name="Obrázek 8">
            <a:hlinkClick r:id="rId10"/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4" y="401691"/>
            <a:ext cx="5417005" cy="1231516"/>
          </a:xfrm>
          <a:prstGeom prst="rect">
            <a:avLst/>
          </a:prstGeom>
        </p:spPr>
      </p:pic>
      <p:pic>
        <p:nvPicPr>
          <p:cNvPr id="10" name="Obrázek 9">
            <a:hlinkClick r:id="rId12"/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7356" y="4347084"/>
            <a:ext cx="3848524" cy="2370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23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3912" y="1393213"/>
            <a:ext cx="8954750" cy="4153480"/>
          </a:xfrm>
        </p:spPr>
      </p:pic>
      <p:sp>
        <p:nvSpPr>
          <p:cNvPr id="5" name="TextovéPole 4"/>
          <p:cNvSpPr txBox="1"/>
          <p:nvPr/>
        </p:nvSpPr>
        <p:spPr>
          <a:xfrm>
            <a:off x="5214551" y="6573795"/>
            <a:ext cx="697744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100" dirty="0">
                <a:hlinkClick r:id="rId3"/>
              </a:rPr>
              <a:t>http://</a:t>
            </a:r>
            <a:r>
              <a:rPr lang="cs-CZ" sz="1100" dirty="0" smtClean="0">
                <a:hlinkClick r:id="rId3"/>
              </a:rPr>
              <a:t>www.slideshare.net/monicaberger/to-catch-a-predator-how-to-recognize-predatory-journals-and-conferences</a:t>
            </a:r>
            <a:r>
              <a:rPr lang="cs-CZ" sz="1100" dirty="0" smtClean="0"/>
              <a:t> </a:t>
            </a:r>
            <a:endParaRPr lang="cs-CZ" sz="1100" dirty="0"/>
          </a:p>
        </p:txBody>
      </p:sp>
    </p:spTree>
    <p:extLst>
      <p:ext uri="{BB962C8B-B14F-4D97-AF65-F5344CB8AC3E}">
        <p14:creationId xmlns:p14="http://schemas.microsoft.com/office/powerpoint/2010/main" val="889419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6536724"/>
            <a:ext cx="6141308" cy="321276"/>
          </a:xfrm>
        </p:spPr>
        <p:txBody>
          <a:bodyPr>
            <a:normAutofit fontScale="90000"/>
          </a:bodyPr>
          <a:lstStyle/>
          <a:p>
            <a:r>
              <a:rPr lang="cs-CZ" sz="1100" dirty="0">
                <a:hlinkClick r:id="rId2"/>
              </a:rPr>
              <a:t>https://</a:t>
            </a:r>
            <a:r>
              <a:rPr lang="cs-CZ" sz="1100" dirty="0" smtClean="0">
                <a:hlinkClick r:id="rId2"/>
              </a:rPr>
              <a:t>www.timeshighereducation.com/news/infographic-journals-and-publishers-setting-sights-on-the-unwary</a:t>
            </a:r>
            <a:r>
              <a:rPr lang="cs-CZ" sz="1100" dirty="0" smtClean="0"/>
              <a:t> </a:t>
            </a:r>
            <a:endParaRPr lang="cs-CZ" sz="1100" dirty="0"/>
          </a:p>
        </p:txBody>
      </p:sp>
      <p:pic>
        <p:nvPicPr>
          <p:cNvPr id="2050" name="Picture 2" descr="https://www.timeshighereducation.com/sites/default/files/academic-publishers-titles-identified-as-predatorial-2011-2016-210116-larg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600842" cy="6536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ovéPole 3"/>
          <p:cNvSpPr txBox="1"/>
          <p:nvPr/>
        </p:nvSpPr>
        <p:spPr>
          <a:xfrm>
            <a:off x="8320216" y="1481075"/>
            <a:ext cx="32374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cs-CZ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slabé/žádné recenzní řízení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dirty="0">
              <a:solidFill>
                <a:schemeClr val="bg1"/>
              </a:solidFill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8211065" y="2550784"/>
            <a:ext cx="32374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cs-CZ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pochybná kvalita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dirty="0">
              <a:solidFill>
                <a:schemeClr val="bg1"/>
              </a:solidFill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8320216" y="4967201"/>
            <a:ext cx="32374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cs-CZ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jediným cílem ZISK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dirty="0">
              <a:solidFill>
                <a:schemeClr val="bg1"/>
              </a:solidFill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7945395" y="515371"/>
            <a:ext cx="37935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PREDÁTOŘI</a:t>
            </a:r>
            <a:endParaRPr lang="cs-CZ" sz="2800" b="1" dirty="0">
              <a:solidFill>
                <a:schemeClr val="bg1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2" name="TextovéPole 11"/>
          <p:cNvSpPr txBox="1"/>
          <p:nvPr/>
        </p:nvSpPr>
        <p:spPr>
          <a:xfrm>
            <a:off x="8320216" y="3620493"/>
            <a:ext cx="32374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</a:t>
            </a:r>
            <a:r>
              <a:rPr lang="cs-CZ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neužívají myšlenky otevřeného přístupu k </a:t>
            </a:r>
            <a:r>
              <a:rPr lang="cs-CZ" dirty="0" err="1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VaV</a:t>
            </a:r>
            <a:endParaRPr lang="cs-CZ" dirty="0" smtClean="0">
              <a:solidFill>
                <a:schemeClr val="bg1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3430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87627" y="2144498"/>
            <a:ext cx="10515600" cy="1325563"/>
          </a:xfrm>
        </p:spPr>
        <p:txBody>
          <a:bodyPr/>
          <a:lstStyle/>
          <a:p>
            <a:pPr algn="ctr"/>
            <a:r>
              <a:rPr lang="cs-CZ" dirty="0" smtClean="0">
                <a:solidFill>
                  <a:schemeClr val="bg1"/>
                </a:solidFill>
              </a:rPr>
              <a:t>ZNAKY PREDÁTORSKÝCH ČASOPISŮ</a:t>
            </a:r>
            <a:endParaRPr lang="cs-CZ" dirty="0">
              <a:solidFill>
                <a:schemeClr val="bg1"/>
              </a:solidFill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9080763" y="6488668"/>
            <a:ext cx="311123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1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  <a:hlinkClick r:id="rId2"/>
              </a:rPr>
              <a:t>https://kuk.muni.cz/vyuka/materialy/predatori</a:t>
            </a:r>
            <a:r>
              <a:rPr lang="cs-CZ" sz="11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  <a:hlinkClick r:id="rId2"/>
              </a:rPr>
              <a:t>/</a:t>
            </a:r>
            <a:r>
              <a:rPr lang="cs-CZ" dirty="0" smtClean="0"/>
              <a:t>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05321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Redakční rada</a:t>
            </a:r>
            <a:endParaRPr lang="cs-CZ" dirty="0">
              <a:solidFill>
                <a:schemeClr val="bg1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>
                <a:solidFill>
                  <a:schemeClr val="bg1"/>
                </a:solidFill>
              </a:rPr>
              <a:t>s</a:t>
            </a:r>
            <a:r>
              <a:rPr lang="cs-CZ" dirty="0" smtClean="0">
                <a:solidFill>
                  <a:schemeClr val="bg1"/>
                </a:solidFill>
              </a:rPr>
              <a:t>tejná redakční rada pro celé portfolio časopisů</a:t>
            </a:r>
          </a:p>
          <a:p>
            <a:r>
              <a:rPr lang="cs-CZ" dirty="0">
                <a:solidFill>
                  <a:schemeClr val="bg1"/>
                </a:solidFill>
              </a:rPr>
              <a:t>f</a:t>
            </a:r>
            <a:r>
              <a:rPr lang="cs-CZ" dirty="0" smtClean="0">
                <a:solidFill>
                  <a:schemeClr val="bg1"/>
                </a:solidFill>
              </a:rPr>
              <a:t>iktivní členové</a:t>
            </a:r>
          </a:p>
          <a:p>
            <a:r>
              <a:rPr lang="cs-CZ" dirty="0" smtClean="0">
                <a:solidFill>
                  <a:schemeClr val="bg1"/>
                </a:solidFill>
              </a:rPr>
              <a:t>nepřesně uvedené afiliační údaje</a:t>
            </a:r>
          </a:p>
          <a:p>
            <a:r>
              <a:rPr lang="cs-CZ" dirty="0">
                <a:solidFill>
                  <a:schemeClr val="bg1"/>
                </a:solidFill>
              </a:rPr>
              <a:t>č</a:t>
            </a:r>
            <a:r>
              <a:rPr lang="cs-CZ" dirty="0" smtClean="0">
                <a:solidFill>
                  <a:schemeClr val="bg1"/>
                </a:solidFill>
              </a:rPr>
              <a:t>lenové uvedeni bez jejich vědomí</a:t>
            </a:r>
          </a:p>
          <a:p>
            <a:r>
              <a:rPr lang="cs-CZ" dirty="0" smtClean="0">
                <a:solidFill>
                  <a:schemeClr val="bg1"/>
                </a:solidFill>
              </a:rPr>
              <a:t>málo členů nebo pouze z jedné země</a:t>
            </a:r>
          </a:p>
          <a:p>
            <a:r>
              <a:rPr lang="cs-CZ" dirty="0">
                <a:solidFill>
                  <a:schemeClr val="bg1"/>
                </a:solidFill>
              </a:rPr>
              <a:t>p</a:t>
            </a:r>
            <a:r>
              <a:rPr lang="cs-CZ" dirty="0" smtClean="0">
                <a:solidFill>
                  <a:schemeClr val="bg1"/>
                </a:solidFill>
              </a:rPr>
              <a:t>ouze obecné e-mailové adresy nebo kontaktní formuláře</a:t>
            </a:r>
            <a:endParaRPr lang="cs-CZ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7515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Vydavatelský management</a:t>
            </a:r>
            <a:endParaRPr lang="cs-CZ" dirty="0">
              <a:solidFill>
                <a:schemeClr val="bg1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ž</a:t>
            </a:r>
            <a:r>
              <a:rPr lang="cs-CZ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ádné nebo pochybné recenzní řízení</a:t>
            </a:r>
          </a:p>
          <a:p>
            <a:r>
              <a:rPr lang="cs-CZ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spam</a:t>
            </a:r>
          </a:p>
          <a:p>
            <a:r>
              <a:rPr lang="cs-CZ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</a:t>
            </a:r>
            <a:r>
              <a:rPr lang="cs-CZ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etransparentní informace o výši poplatku za publikování</a:t>
            </a:r>
          </a:p>
          <a:p>
            <a:r>
              <a:rPr lang="cs-CZ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</a:t>
            </a:r>
            <a:r>
              <a:rPr lang="cs-CZ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ázvy podobné prestižním časopisům</a:t>
            </a:r>
          </a:p>
          <a:p>
            <a:r>
              <a:rPr lang="cs-CZ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m</a:t>
            </a:r>
            <a:r>
              <a:rPr lang="cs-CZ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ultioborové časopisy</a:t>
            </a:r>
            <a:endParaRPr lang="cs-CZ" dirty="0">
              <a:solidFill>
                <a:schemeClr val="bg1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pic>
        <p:nvPicPr>
          <p:cNvPr id="3074" name="Picture 2" descr="https://i.kinja-img.com/gawker-media/image/upload/debhtfvppy7p24hunowi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9654" y="4118825"/>
            <a:ext cx="5692346" cy="2739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bdélník 3"/>
          <p:cNvSpPr/>
          <p:nvPr/>
        </p:nvSpPr>
        <p:spPr>
          <a:xfrm>
            <a:off x="181232" y="6596390"/>
            <a:ext cx="6096000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cs-CZ" sz="11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  <a:hlinkClick r:id="rId3"/>
              </a:rPr>
              <a:t>https://</a:t>
            </a:r>
            <a:r>
              <a:rPr lang="cs-CZ" sz="11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  <a:hlinkClick r:id="rId3"/>
              </a:rPr>
              <a:t>en.wikipedia.org/wiki/International_Journal_of_Advanced_Computer_Technology</a:t>
            </a:r>
            <a:r>
              <a:rPr lang="cs-CZ" sz="11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</a:t>
            </a:r>
            <a:endParaRPr lang="cs-CZ" sz="1100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8618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Indexace časopisu</a:t>
            </a:r>
            <a:endParaRPr lang="cs-CZ" dirty="0">
              <a:solidFill>
                <a:schemeClr val="bg1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825626"/>
            <a:ext cx="10515600" cy="1201780"/>
          </a:xfrm>
        </p:spPr>
        <p:txBody>
          <a:bodyPr/>
          <a:lstStyle/>
          <a:p>
            <a:r>
              <a:rPr lang="cs-CZ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</a:t>
            </a:r>
            <a:r>
              <a:rPr lang="cs-CZ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epravdivé informace o indexaci ve Web </a:t>
            </a:r>
            <a:r>
              <a:rPr lang="cs-CZ" dirty="0" err="1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of</a:t>
            </a:r>
            <a:r>
              <a:rPr lang="cs-CZ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Science, </a:t>
            </a:r>
            <a:r>
              <a:rPr lang="cs-CZ" dirty="0" err="1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Scopusu</a:t>
            </a:r>
            <a:r>
              <a:rPr lang="cs-CZ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, </a:t>
            </a:r>
            <a:r>
              <a:rPr lang="cs-CZ" dirty="0" err="1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ProQuest</a:t>
            </a:r>
            <a:r>
              <a:rPr lang="cs-CZ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,…</a:t>
            </a:r>
            <a:endParaRPr lang="cs-CZ" dirty="0">
              <a:solidFill>
                <a:schemeClr val="bg1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4" name="Nadpis 1"/>
          <p:cNvSpPr txBox="1">
            <a:spLocks/>
          </p:cNvSpPr>
          <p:nvPr/>
        </p:nvSpPr>
        <p:spPr>
          <a:xfrm>
            <a:off x="731108" y="302740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Zavádějící metriky</a:t>
            </a:r>
            <a:endParaRPr lang="cs-CZ" dirty="0">
              <a:solidFill>
                <a:schemeClr val="bg1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5" name="Zástupný symbol pro obsah 2"/>
          <p:cNvSpPr txBox="1">
            <a:spLocks/>
          </p:cNvSpPr>
          <p:nvPr/>
        </p:nvSpPr>
        <p:spPr>
          <a:xfrm>
            <a:off x="838200" y="4352969"/>
            <a:ext cx="10515600" cy="18239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IndexCopernicus, Global Impact Factor, General Impact Factor, IMPACT-FACTOR.RU,…</a:t>
            </a:r>
            <a:endParaRPr lang="cs-CZ" dirty="0">
              <a:solidFill>
                <a:schemeClr val="bg1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3083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Vzdělávací materiál" ma:contentTypeID="0x010100A4DE85BF1C42E944A654A837D92E3001006CFF8501CE16C2498EDE57319CF3DC68" ma:contentTypeVersion="8" ma:contentTypeDescription="" ma:contentTypeScope="" ma:versionID="e2048e4d651e937e401e432197c387db">
  <xsd:schema xmlns:xsd="http://www.w3.org/2001/XMLSchema" xmlns:xs="http://www.w3.org/2001/XMLSchema" xmlns:p="http://schemas.microsoft.com/office/2006/metadata/properties" xmlns:ns2="a30f7ed9-1471-4e9b-a4c5-b7d3b7fc776b" targetNamespace="http://schemas.microsoft.com/office/2006/metadata/properties" ma:root="true" ma:fieldsID="5760487aa1c54402e0a6efb5449c1fab" ns2:_="">
    <xsd:import namespace="a30f7ed9-1471-4e9b-a4c5-b7d3b7fc776b"/>
    <xsd:element name="properties">
      <xsd:complexType>
        <xsd:sequence>
          <xsd:element name="documentManagement">
            <xsd:complexType>
              <xsd:all>
                <xsd:element ref="ns2:Detail1" minOccurs="0"/>
                <xsd:element ref="ns2:EducationalMaterialContentCategory" minOccurs="0"/>
                <xsd:element ref="ns2:Courses" minOccurs="0"/>
                <xsd:element ref="ns2:CourseEve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30f7ed9-1471-4e9b-a4c5-b7d3b7fc776b" elementFormDefault="qualified">
    <xsd:import namespace="http://schemas.microsoft.com/office/2006/documentManagement/types"/>
    <xsd:import namespace="http://schemas.microsoft.com/office/infopath/2007/PartnerControls"/>
    <xsd:element name="Detail1" ma:index="2" nillable="true" ma:displayName="Detail" ma:internalName="Detail1">
      <xsd:simpleType>
        <xsd:restriction base="dms:Note">
          <xsd:maxLength value="255"/>
        </xsd:restriction>
      </xsd:simpleType>
    </xsd:element>
    <xsd:element name="EducationalMaterialContentCategory" ma:index="3" nillable="true" ma:displayName="Kategorie obsahu" ma:internalName="EducationalMaterialContentCategory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Studijní materiál"/>
                    <xsd:enumeration value="Ukázka"/>
                    <xsd:enumeration value="Příklady"/>
                    <xsd:enumeration value="Test"/>
                    <xsd:enumeration value="Dokument"/>
                    <xsd:enumeration value="Prezentace"/>
                    <xsd:enumeration value="Obrázek"/>
                    <xsd:enumeration value="Audio"/>
                    <xsd:enumeration value="Video"/>
                    <xsd:enumeration value="Aplikace"/>
                    <xsd:enumeration value="Interaktivní"/>
                  </xsd:restriction>
                </xsd:simpleType>
              </xsd:element>
            </xsd:sequence>
          </xsd:extension>
        </xsd:complexContent>
      </xsd:complexType>
    </xsd:element>
    <xsd:element name="Courses" ma:index="4" nillable="true" ma:displayName="Kurzy" ma:list="{3bf8e124-b6b6-4f7a-a0c4-6c1c5e6f8c30}" ma:internalName="Courses" ma:readOnly="false" ma:showField="Title" ma:web="a30f7ed9-1471-4e9b-a4c5-b7d3b7fc776b" ma:requiredMultiChoice="tru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CourseEvents" ma:index="5" nillable="true" ma:displayName="Termíny kurzů" ma:description="Vyberte termíny kurzů pouze v případě, že vzdělávací materiál je specifický pouze pro tyto termíny." ma:list="{12e3950d-540d-421f-8435-63d3011ad6f2}" ma:internalName="CourseEvents" ma:showField="TitleWithTimes" ma:web="a30f7ed9-1471-4e9b-a4c5-b7d3b7fc776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0" ma:displayName="Typ obsahu"/>
        <xsd:element ref="dc:title" minOccurs="0" maxOccurs="1" ma:index="1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Courses xmlns="a30f7ed9-1471-4e9b-a4c5-b7d3b7fc776b">
      <Value>94</Value>
    </Courses>
    <Detail1 xmlns="a30f7ed9-1471-4e9b-a4c5-b7d3b7fc776b" xsi:nil="true"/>
    <CourseEvents xmlns="a30f7ed9-1471-4e9b-a4c5-b7d3b7fc776b"/>
    <EducationalMaterialContentCategory xmlns="a30f7ed9-1471-4e9b-a4c5-b7d3b7fc776b">
      <Value>Prezentace</Value>
    </EducationalMaterialContentCategory>
  </documentManagement>
</p:properties>
</file>

<file path=customXml/itemProps1.xml><?xml version="1.0" encoding="utf-8"?>
<ds:datastoreItem xmlns:ds="http://schemas.openxmlformats.org/officeDocument/2006/customXml" ds:itemID="{6F0A5930-C543-4699-960A-258A7D4C9AB0}"/>
</file>

<file path=customXml/itemProps2.xml><?xml version="1.0" encoding="utf-8"?>
<ds:datastoreItem xmlns:ds="http://schemas.openxmlformats.org/officeDocument/2006/customXml" ds:itemID="{2250440D-A06D-48E2-A600-E307CB9ED05C}"/>
</file>

<file path=customXml/itemProps3.xml><?xml version="1.0" encoding="utf-8"?>
<ds:datastoreItem xmlns:ds="http://schemas.openxmlformats.org/officeDocument/2006/customXml" ds:itemID="{F3D7BC2A-13BB-4472-A495-DCA84E774FFC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1888</TotalTime>
  <Words>298</Words>
  <Application>Microsoft Office PowerPoint</Application>
  <PresentationFormat>Širokoúhlá obrazovka</PresentationFormat>
  <Paragraphs>71</Paragraphs>
  <Slides>18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Ebrima</vt:lpstr>
      <vt:lpstr>Motiv Office</vt:lpstr>
      <vt:lpstr>Predátorské praktiky vydavatelů</vt:lpstr>
      <vt:lpstr>Prezentace aplikace PowerPoint</vt:lpstr>
      <vt:lpstr>Prezentace aplikace PowerPoint</vt:lpstr>
      <vt:lpstr>Prezentace aplikace PowerPoint</vt:lpstr>
      <vt:lpstr>https://www.timeshighereducation.com/news/infographic-journals-and-publishers-setting-sights-on-the-unwary </vt:lpstr>
      <vt:lpstr>ZNAKY PREDÁTORSKÝCH ČASOPISŮ</vt:lpstr>
      <vt:lpstr>Redakční rada</vt:lpstr>
      <vt:lpstr>Vydavatelský management</vt:lpstr>
      <vt:lpstr>Indexace časopisu</vt:lpstr>
      <vt:lpstr>Falešné identifikátory</vt:lpstr>
      <vt:lpstr>HIJACKED JOURNALS</vt:lpstr>
      <vt:lpstr>Autorské mlýny</vt:lpstr>
      <vt:lpstr>Jak odhalit predátora?</vt:lpstr>
      <vt:lpstr>Prezentace aplikace PowerPoint</vt:lpstr>
      <vt:lpstr>Kde ověřit časopis</vt:lpstr>
      <vt:lpstr>https://scholarlyoa.com/2016/08/23/ongoing-questions-about-plos-ones-peer-review/ </vt:lpstr>
      <vt:lpstr>Prezentace aplikace PowerPoint</vt:lpstr>
      <vt:lpstr>Děkuji</vt:lpstr>
    </vt:vector>
  </TitlesOfParts>
  <Company>Univerzita Pardubice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Predátorské praktiky vydavatelů</dc:title>
  <dc:creator>Melicharova Lucie</dc:creator>
  <cp:lastModifiedBy>Melicharova Lucie</cp:lastModifiedBy>
  <cp:revision>47</cp:revision>
  <dcterms:created xsi:type="dcterms:W3CDTF">2016-10-06T07:56:45Z</dcterms:created>
  <dcterms:modified xsi:type="dcterms:W3CDTF">2016-10-26T14:12:36Z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0x010100A4DE85BF1C42E944A654A837D92E3001006CFF8501CE16C2498EDE57319CF3DC68</vt:lpwstr>
  </property>
</Properties>
</file>