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304" r:id="rId2"/>
    <p:sldId id="314" r:id="rId3"/>
    <p:sldId id="315" r:id="rId4"/>
    <p:sldId id="316" r:id="rId5"/>
    <p:sldId id="301" r:id="rId6"/>
    <p:sldId id="319" r:id="rId7"/>
    <p:sldId id="322" r:id="rId8"/>
    <p:sldId id="329" r:id="rId9"/>
    <p:sldId id="339" r:id="rId10"/>
    <p:sldId id="331" r:id="rId11"/>
    <p:sldId id="317" r:id="rId12"/>
    <p:sldId id="318" r:id="rId13"/>
    <p:sldId id="294" r:id="rId14"/>
    <p:sldId id="321" r:id="rId15"/>
    <p:sldId id="323" r:id="rId16"/>
    <p:sldId id="325" r:id="rId17"/>
    <p:sldId id="295" r:id="rId18"/>
    <p:sldId id="306" r:id="rId19"/>
    <p:sldId id="310" r:id="rId20"/>
    <p:sldId id="326" r:id="rId21"/>
    <p:sldId id="332" r:id="rId22"/>
    <p:sldId id="333" r:id="rId23"/>
    <p:sldId id="342" r:id="rId24"/>
    <p:sldId id="341" r:id="rId25"/>
    <p:sldId id="334" r:id="rId26"/>
    <p:sldId id="335" r:id="rId27"/>
    <p:sldId id="281" r:id="rId28"/>
    <p:sldId id="282" r:id="rId29"/>
    <p:sldId id="340" r:id="rId30"/>
    <p:sldId id="337" r:id="rId31"/>
    <p:sldId id="338" r:id="rId32"/>
    <p:sldId id="289" r:id="rId33"/>
  </p:sldIdLst>
  <p:sldSz cx="9144000" cy="6858000" type="screen4x3"/>
  <p:notesSz cx="6797675" cy="992822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CA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2" autoAdjust="0"/>
    <p:restoredTop sz="94660"/>
  </p:normalViewPr>
  <p:slideViewPr>
    <p:cSldViewPr>
      <p:cViewPr varScale="1">
        <p:scale>
          <a:sx n="72" d="100"/>
          <a:sy n="72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Se&#353;it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Se&#353;it1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D:\Data\ivpr2005\Dokumenty\Pul%20&#269;innost%202014-2015_podle%20embarga.xlsx" TargetMode="External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D:\Data\ivpr2005\Dokumenty\Pul%20&#269;innost%202014-2015_podle%20embarga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6527744"/>
        <c:axId val="104388800"/>
      </c:barChart>
      <c:catAx>
        <c:axId val="146527744"/>
        <c:scaling>
          <c:orientation val="minMax"/>
        </c:scaling>
        <c:delete val="0"/>
        <c:axPos val="l"/>
        <c:majorTickMark val="out"/>
        <c:minorTickMark val="none"/>
        <c:tickLblPos val="nextTo"/>
        <c:crossAx val="104388800"/>
        <c:crosses val="autoZero"/>
        <c:auto val="1"/>
        <c:lblAlgn val="ctr"/>
        <c:lblOffset val="100"/>
        <c:noMultiLvlLbl val="0"/>
      </c:catAx>
      <c:valAx>
        <c:axId val="10438880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465277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cat>
            <c:strRef>
              <c:f>List1!$A$2:$A$4</c:f>
              <c:strCache>
                <c:ptCount val="3"/>
                <c:pt idx="0">
                  <c:v>Prokázaly zvýšenosti citovanosti</c:v>
                </c:pt>
                <c:pt idx="1">
                  <c:v>Neprokázaly zvýšení citovanosti</c:v>
                </c:pt>
                <c:pt idx="2">
                  <c:v>Výsledek nebyl jednoznačný</c:v>
                </c:pt>
              </c:strCache>
            </c:strRef>
          </c:cat>
          <c:val>
            <c:numRef>
              <c:f>List1!$B$2:$B$4</c:f>
              <c:numCache>
                <c:formatCode>General</c:formatCode>
                <c:ptCount val="3"/>
                <c:pt idx="0">
                  <c:v>46</c:v>
                </c:pt>
                <c:pt idx="1">
                  <c:v>17</c:v>
                </c:pt>
                <c:pt idx="2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6528256"/>
        <c:axId val="146948096"/>
      </c:barChart>
      <c:catAx>
        <c:axId val="14652825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cs-CZ"/>
          </a:p>
        </c:txPr>
        <c:crossAx val="146948096"/>
        <c:crosses val="autoZero"/>
        <c:auto val="1"/>
        <c:lblAlgn val="ctr"/>
        <c:lblOffset val="100"/>
        <c:noMultiLvlLbl val="0"/>
      </c:catAx>
      <c:valAx>
        <c:axId val="14694809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46528256"/>
        <c:crosses val="autoZero"/>
        <c:crossBetween val="between"/>
      </c:valAx>
    </c:plotArea>
    <c:plotVisOnly val="1"/>
    <c:dispBlanksAs val="gap"/>
    <c:showDLblsOverMax val="0"/>
  </c:chart>
  <c:spPr>
    <a:ln>
      <a:solidFill>
        <a:sysClr val="windowText" lastClr="000000"/>
      </a:solidFill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sz="1400" baseline="0"/>
                </a:pPr>
                <a:endParaRPr lang="cs-CZ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List3!$A$2:$A$7</c:f>
              <c:strCache>
                <c:ptCount val="6"/>
                <c:pt idx="0">
                  <c:v>OA časopisy</c:v>
                </c:pt>
                <c:pt idx="1">
                  <c:v>Bez embarga nebo embargo 6 m</c:v>
                </c:pt>
                <c:pt idx="2">
                  <c:v>Embargo 12 m</c:v>
                </c:pt>
                <c:pt idx="3">
                  <c:v>Embargo 18 až 36 m</c:v>
                </c:pt>
                <c:pt idx="4">
                  <c:v>Neznámá politika vydavatele</c:v>
                </c:pt>
                <c:pt idx="5">
                  <c:v>Nelze ukládat do IR</c:v>
                </c:pt>
              </c:strCache>
            </c:strRef>
          </c:cat>
          <c:val>
            <c:numRef>
              <c:f>List3!$B$2:$B$7</c:f>
              <c:numCache>
                <c:formatCode>General</c:formatCode>
                <c:ptCount val="6"/>
                <c:pt idx="0">
                  <c:v>36</c:v>
                </c:pt>
                <c:pt idx="1">
                  <c:v>15</c:v>
                </c:pt>
                <c:pt idx="2">
                  <c:v>124</c:v>
                </c:pt>
                <c:pt idx="3">
                  <c:v>87</c:v>
                </c:pt>
                <c:pt idx="4">
                  <c:v>25</c:v>
                </c:pt>
                <c:pt idx="5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5596444541654519"/>
          <c:y val="0.292988475601767"/>
          <c:w val="0.33477629532419551"/>
          <c:h val="0.43352497578968274"/>
        </c:manualLayout>
      </c:layout>
      <c:overlay val="0"/>
      <c:txPr>
        <a:bodyPr/>
        <a:lstStyle/>
        <a:p>
          <a:pPr>
            <a:defRPr sz="1400" baseline="0"/>
          </a:pPr>
          <a:endParaRPr lang="cs-CZ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4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List3!$C$2:$C$7</c:f>
              <c:strCache>
                <c:ptCount val="6"/>
                <c:pt idx="0">
                  <c:v>OA časopisy</c:v>
                </c:pt>
                <c:pt idx="1">
                  <c:v>Bez embarga nebo embargo 6 m</c:v>
                </c:pt>
                <c:pt idx="2">
                  <c:v>Embargo 12 m</c:v>
                </c:pt>
                <c:pt idx="3">
                  <c:v>Embargo 18 až 36 m</c:v>
                </c:pt>
                <c:pt idx="4">
                  <c:v>Neznámá politika vydavatele</c:v>
                </c:pt>
                <c:pt idx="5">
                  <c:v>Nelze ukládat do IR</c:v>
                </c:pt>
              </c:strCache>
            </c:strRef>
          </c:cat>
          <c:val>
            <c:numRef>
              <c:f>List3!$D$2:$D$7</c:f>
              <c:numCache>
                <c:formatCode>General</c:formatCode>
                <c:ptCount val="6"/>
                <c:pt idx="0">
                  <c:v>56</c:v>
                </c:pt>
                <c:pt idx="1">
                  <c:v>23</c:v>
                </c:pt>
                <c:pt idx="2">
                  <c:v>199</c:v>
                </c:pt>
                <c:pt idx="3">
                  <c:v>139</c:v>
                </c:pt>
                <c:pt idx="4">
                  <c:v>42</c:v>
                </c:pt>
                <c:pt idx="5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9300148245358206"/>
          <c:y val="0.22992278107443651"/>
          <c:w val="0.29773925828715853"/>
          <c:h val="0.42230084514610483"/>
        </c:manualLayout>
      </c:layout>
      <c:overlay val="0"/>
      <c:txPr>
        <a:bodyPr/>
        <a:lstStyle/>
        <a:p>
          <a:pPr>
            <a:defRPr sz="1200" baseline="0"/>
          </a:pPr>
          <a:endParaRPr lang="cs-CZ"/>
        </a:p>
      </c:txPr>
    </c:legend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B29BEE-FF9A-4037-81B4-112A4060058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4A4ABCBD-9163-4E30-879A-7A4D7B769676}">
      <dgm:prSet phldrT="[Text]" custT="1"/>
      <dgm:spPr>
        <a:solidFill>
          <a:schemeClr val="bg1"/>
        </a:solidFill>
      </dgm:spPr>
      <dgm:t>
        <a:bodyPr/>
        <a:lstStyle/>
        <a:p>
          <a:r>
            <a:rPr lang="cs-CZ" sz="1000" b="1" dirty="0" smtClean="0">
              <a:solidFill>
                <a:schemeClr val="tx1"/>
              </a:solidFill>
            </a:rPr>
            <a:t>PREPRINT</a:t>
          </a:r>
        </a:p>
        <a:p>
          <a:r>
            <a:rPr lang="cs-CZ" sz="1000" dirty="0" smtClean="0">
              <a:solidFill>
                <a:schemeClr val="tx1"/>
              </a:solidFill>
            </a:rPr>
            <a:t>(ještě nerecenzovaný článek)</a:t>
          </a:r>
          <a:endParaRPr lang="cs-CZ" sz="1000" dirty="0">
            <a:solidFill>
              <a:schemeClr val="tx1"/>
            </a:solidFill>
          </a:endParaRPr>
        </a:p>
      </dgm:t>
    </dgm:pt>
    <dgm:pt modelId="{DA28BA66-6B45-455A-93BE-AC72F0E1648C}" type="parTrans" cxnId="{2DBB92B0-DF9B-43A3-A370-BB954A78EA6B}">
      <dgm:prSet/>
      <dgm:spPr/>
      <dgm:t>
        <a:bodyPr/>
        <a:lstStyle/>
        <a:p>
          <a:endParaRPr lang="cs-CZ"/>
        </a:p>
      </dgm:t>
    </dgm:pt>
    <dgm:pt modelId="{31FD4737-D2F0-4F62-AFDF-C57F2122CD1E}" type="sibTrans" cxnId="{2DBB92B0-DF9B-43A3-A370-BB954A78EA6B}">
      <dgm:prSet/>
      <dgm:spPr/>
      <dgm:t>
        <a:bodyPr/>
        <a:lstStyle/>
        <a:p>
          <a:endParaRPr lang="cs-CZ"/>
        </a:p>
      </dgm:t>
    </dgm:pt>
    <dgm:pt modelId="{3B91DC08-E274-4BFE-952F-38C5C97387AF}">
      <dgm:prSet phldrT="[Text]" custT="1"/>
      <dgm:spPr>
        <a:solidFill>
          <a:srgbClr val="3ECA7D"/>
        </a:solidFill>
      </dgm:spPr>
      <dgm:t>
        <a:bodyPr/>
        <a:lstStyle/>
        <a:p>
          <a:r>
            <a:rPr lang="cs-CZ" sz="1000" b="1" dirty="0" smtClean="0">
              <a:solidFill>
                <a:schemeClr val="tx1"/>
              </a:solidFill>
            </a:rPr>
            <a:t>POSTPRINT</a:t>
          </a:r>
        </a:p>
        <a:p>
          <a:r>
            <a:rPr lang="cs-CZ" sz="1000" dirty="0" smtClean="0">
              <a:solidFill>
                <a:schemeClr val="tx1"/>
              </a:solidFill>
            </a:rPr>
            <a:t>(již recenzovaný článek, který ještě nebyl zformátován vydavatelem</a:t>
          </a:r>
          <a:r>
            <a:rPr lang="cs-CZ" sz="1000" dirty="0" smtClean="0"/>
            <a:t>)</a:t>
          </a:r>
          <a:endParaRPr lang="cs-CZ" sz="1000" dirty="0"/>
        </a:p>
      </dgm:t>
    </dgm:pt>
    <dgm:pt modelId="{F3F62177-3A94-4A77-A200-D4932D0F40AB}" type="parTrans" cxnId="{1A689735-9609-45C4-B4AD-8FD06CD19169}">
      <dgm:prSet/>
      <dgm:spPr/>
      <dgm:t>
        <a:bodyPr/>
        <a:lstStyle/>
        <a:p>
          <a:endParaRPr lang="cs-CZ"/>
        </a:p>
      </dgm:t>
    </dgm:pt>
    <dgm:pt modelId="{B21F2C7B-2634-4426-8A7A-4CA983561056}" type="sibTrans" cxnId="{1A689735-9609-45C4-B4AD-8FD06CD19169}">
      <dgm:prSet/>
      <dgm:spPr/>
      <dgm:t>
        <a:bodyPr/>
        <a:lstStyle/>
        <a:p>
          <a:endParaRPr lang="cs-CZ"/>
        </a:p>
      </dgm:t>
    </dgm:pt>
    <dgm:pt modelId="{3E200BE1-67CD-43F3-9A5E-B7FBB169A4A4}">
      <dgm:prSet phldrT="[Text]" custT="1"/>
      <dgm:spPr>
        <a:solidFill>
          <a:schemeClr val="bg1"/>
        </a:solidFill>
      </dgm:spPr>
      <dgm:t>
        <a:bodyPr/>
        <a:lstStyle/>
        <a:p>
          <a:r>
            <a:rPr lang="cs-CZ" sz="1000" b="1" dirty="0" smtClean="0">
              <a:solidFill>
                <a:schemeClr val="tx1"/>
              </a:solidFill>
            </a:rPr>
            <a:t>VYDAVATELSKÁ VERZE</a:t>
          </a:r>
          <a:endParaRPr lang="cs-CZ" sz="1000" b="1" dirty="0">
            <a:solidFill>
              <a:schemeClr val="tx1"/>
            </a:solidFill>
          </a:endParaRPr>
        </a:p>
      </dgm:t>
    </dgm:pt>
    <dgm:pt modelId="{26E4301C-30F5-4184-A415-824AFDD58054}" type="parTrans" cxnId="{A6AC6E06-33E2-452C-8A58-5130264E3A75}">
      <dgm:prSet/>
      <dgm:spPr/>
      <dgm:t>
        <a:bodyPr/>
        <a:lstStyle/>
        <a:p>
          <a:endParaRPr lang="cs-CZ"/>
        </a:p>
      </dgm:t>
    </dgm:pt>
    <dgm:pt modelId="{4D044CEC-CF98-46D1-9CD7-4E3F16B637FB}" type="sibTrans" cxnId="{A6AC6E06-33E2-452C-8A58-5130264E3A75}">
      <dgm:prSet/>
      <dgm:spPr/>
      <dgm:t>
        <a:bodyPr/>
        <a:lstStyle/>
        <a:p>
          <a:endParaRPr lang="cs-CZ"/>
        </a:p>
      </dgm:t>
    </dgm:pt>
    <dgm:pt modelId="{02F502F8-6C99-4467-AB45-38159E109B68}" type="pres">
      <dgm:prSet presAssocID="{C2B29BEE-FF9A-4037-81B4-112A4060058A}" presName="Name0" presStyleCnt="0">
        <dgm:presLayoutVars>
          <dgm:dir/>
          <dgm:resizeHandles val="exact"/>
        </dgm:presLayoutVars>
      </dgm:prSet>
      <dgm:spPr/>
    </dgm:pt>
    <dgm:pt modelId="{2BCC8A03-4B8D-4646-9E33-C465DB8FCD0F}" type="pres">
      <dgm:prSet presAssocID="{4A4ABCBD-9163-4E30-879A-7A4D7B769676}" presName="node" presStyleLbl="node1" presStyleIdx="0" presStyleCnt="3" custScaleX="75205" custScaleY="2705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C372015-2B51-4BF3-A9F5-0CA1307D92BE}" type="pres">
      <dgm:prSet presAssocID="{31FD4737-D2F0-4F62-AFDF-C57F2122CD1E}" presName="sibTrans" presStyleLbl="sibTrans2D1" presStyleIdx="0" presStyleCnt="2" custScaleX="116087" custScaleY="57775"/>
      <dgm:spPr/>
      <dgm:t>
        <a:bodyPr/>
        <a:lstStyle/>
        <a:p>
          <a:endParaRPr lang="cs-CZ"/>
        </a:p>
      </dgm:t>
    </dgm:pt>
    <dgm:pt modelId="{5BB5865D-B218-40B3-B1D9-24EF3AC4A48B}" type="pres">
      <dgm:prSet presAssocID="{31FD4737-D2F0-4F62-AFDF-C57F2122CD1E}" presName="connectorText" presStyleLbl="sibTrans2D1" presStyleIdx="0" presStyleCnt="2"/>
      <dgm:spPr/>
      <dgm:t>
        <a:bodyPr/>
        <a:lstStyle/>
        <a:p>
          <a:endParaRPr lang="cs-CZ"/>
        </a:p>
      </dgm:t>
    </dgm:pt>
    <dgm:pt modelId="{C4FBD2EE-3A6B-4406-95F3-3C00E752FEE6}" type="pres">
      <dgm:prSet presAssocID="{3B91DC08-E274-4BFE-952F-38C5C97387AF}" presName="node" presStyleLbl="node1" presStyleIdx="1" presStyleCnt="3" custScaleX="71861" custScaleY="4290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0C1B14C-C204-48E6-B125-2ADD69801802}" type="pres">
      <dgm:prSet presAssocID="{B21F2C7B-2634-4426-8A7A-4CA983561056}" presName="sibTrans" presStyleLbl="sibTrans2D1" presStyleIdx="1" presStyleCnt="2" custScaleY="57775"/>
      <dgm:spPr/>
      <dgm:t>
        <a:bodyPr/>
        <a:lstStyle/>
        <a:p>
          <a:endParaRPr lang="cs-CZ"/>
        </a:p>
      </dgm:t>
    </dgm:pt>
    <dgm:pt modelId="{39CCB2D9-E09E-449C-B417-8CCDAC8C3B51}" type="pres">
      <dgm:prSet presAssocID="{B21F2C7B-2634-4426-8A7A-4CA983561056}" presName="connectorText" presStyleLbl="sibTrans2D1" presStyleIdx="1" presStyleCnt="2"/>
      <dgm:spPr/>
      <dgm:t>
        <a:bodyPr/>
        <a:lstStyle/>
        <a:p>
          <a:endParaRPr lang="cs-CZ"/>
        </a:p>
      </dgm:t>
    </dgm:pt>
    <dgm:pt modelId="{2969F5EC-973E-40A9-B971-11122964D3BB}" type="pres">
      <dgm:prSet presAssocID="{3E200BE1-67CD-43F3-9A5E-B7FBB169A4A4}" presName="node" presStyleLbl="node1" presStyleIdx="2" presStyleCnt="3" custScaleX="52171" custScaleY="3184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A6AC6E06-33E2-452C-8A58-5130264E3A75}" srcId="{C2B29BEE-FF9A-4037-81B4-112A4060058A}" destId="{3E200BE1-67CD-43F3-9A5E-B7FBB169A4A4}" srcOrd="2" destOrd="0" parTransId="{26E4301C-30F5-4184-A415-824AFDD58054}" sibTransId="{4D044CEC-CF98-46D1-9CD7-4E3F16B637FB}"/>
    <dgm:cxn modelId="{397C8B6E-38F7-4F33-BA0E-FBB8EAC10674}" type="presOf" srcId="{31FD4737-D2F0-4F62-AFDF-C57F2122CD1E}" destId="{0C372015-2B51-4BF3-A9F5-0CA1307D92BE}" srcOrd="0" destOrd="0" presId="urn:microsoft.com/office/officeart/2005/8/layout/process1"/>
    <dgm:cxn modelId="{E55217D8-A390-4FBD-AC0D-AD6D955AC7A9}" type="presOf" srcId="{C2B29BEE-FF9A-4037-81B4-112A4060058A}" destId="{02F502F8-6C99-4467-AB45-38159E109B68}" srcOrd="0" destOrd="0" presId="urn:microsoft.com/office/officeart/2005/8/layout/process1"/>
    <dgm:cxn modelId="{5108C5B7-DE08-4321-994C-C921F5FD1B7E}" type="presOf" srcId="{31FD4737-D2F0-4F62-AFDF-C57F2122CD1E}" destId="{5BB5865D-B218-40B3-B1D9-24EF3AC4A48B}" srcOrd="1" destOrd="0" presId="urn:microsoft.com/office/officeart/2005/8/layout/process1"/>
    <dgm:cxn modelId="{2DBB92B0-DF9B-43A3-A370-BB954A78EA6B}" srcId="{C2B29BEE-FF9A-4037-81B4-112A4060058A}" destId="{4A4ABCBD-9163-4E30-879A-7A4D7B769676}" srcOrd="0" destOrd="0" parTransId="{DA28BA66-6B45-455A-93BE-AC72F0E1648C}" sibTransId="{31FD4737-D2F0-4F62-AFDF-C57F2122CD1E}"/>
    <dgm:cxn modelId="{4C823141-87DA-4B75-A8FD-1ED108BD400A}" type="presOf" srcId="{B21F2C7B-2634-4426-8A7A-4CA983561056}" destId="{39CCB2D9-E09E-449C-B417-8CCDAC8C3B51}" srcOrd="1" destOrd="0" presId="urn:microsoft.com/office/officeart/2005/8/layout/process1"/>
    <dgm:cxn modelId="{1A689735-9609-45C4-B4AD-8FD06CD19169}" srcId="{C2B29BEE-FF9A-4037-81B4-112A4060058A}" destId="{3B91DC08-E274-4BFE-952F-38C5C97387AF}" srcOrd="1" destOrd="0" parTransId="{F3F62177-3A94-4A77-A200-D4932D0F40AB}" sibTransId="{B21F2C7B-2634-4426-8A7A-4CA983561056}"/>
    <dgm:cxn modelId="{A8BFA8AC-D174-434A-88B5-10DD635D2C8D}" type="presOf" srcId="{3B91DC08-E274-4BFE-952F-38C5C97387AF}" destId="{C4FBD2EE-3A6B-4406-95F3-3C00E752FEE6}" srcOrd="0" destOrd="0" presId="urn:microsoft.com/office/officeart/2005/8/layout/process1"/>
    <dgm:cxn modelId="{B2D0C839-3FB3-4E4D-9920-D3EFDDEDB72A}" type="presOf" srcId="{4A4ABCBD-9163-4E30-879A-7A4D7B769676}" destId="{2BCC8A03-4B8D-4646-9E33-C465DB8FCD0F}" srcOrd="0" destOrd="0" presId="urn:microsoft.com/office/officeart/2005/8/layout/process1"/>
    <dgm:cxn modelId="{1F3AE867-27E9-44E0-AEB6-50113B371E11}" type="presOf" srcId="{3E200BE1-67CD-43F3-9A5E-B7FBB169A4A4}" destId="{2969F5EC-973E-40A9-B971-11122964D3BB}" srcOrd="0" destOrd="0" presId="urn:microsoft.com/office/officeart/2005/8/layout/process1"/>
    <dgm:cxn modelId="{8425CC97-CCDD-4089-807E-605D6A58953B}" type="presOf" srcId="{B21F2C7B-2634-4426-8A7A-4CA983561056}" destId="{10C1B14C-C204-48E6-B125-2ADD69801802}" srcOrd="0" destOrd="0" presId="urn:microsoft.com/office/officeart/2005/8/layout/process1"/>
    <dgm:cxn modelId="{CD4891CF-823A-4F03-930A-B37B6CF0FE6B}" type="presParOf" srcId="{02F502F8-6C99-4467-AB45-38159E109B68}" destId="{2BCC8A03-4B8D-4646-9E33-C465DB8FCD0F}" srcOrd="0" destOrd="0" presId="urn:microsoft.com/office/officeart/2005/8/layout/process1"/>
    <dgm:cxn modelId="{A064392B-72A8-449A-93CB-AB75B6D02344}" type="presParOf" srcId="{02F502F8-6C99-4467-AB45-38159E109B68}" destId="{0C372015-2B51-4BF3-A9F5-0CA1307D92BE}" srcOrd="1" destOrd="0" presId="urn:microsoft.com/office/officeart/2005/8/layout/process1"/>
    <dgm:cxn modelId="{D8F98632-B919-40C5-B8BE-87E8641986AE}" type="presParOf" srcId="{0C372015-2B51-4BF3-A9F5-0CA1307D92BE}" destId="{5BB5865D-B218-40B3-B1D9-24EF3AC4A48B}" srcOrd="0" destOrd="0" presId="urn:microsoft.com/office/officeart/2005/8/layout/process1"/>
    <dgm:cxn modelId="{8B748AFE-A5A0-451D-97B3-1460DFDEF502}" type="presParOf" srcId="{02F502F8-6C99-4467-AB45-38159E109B68}" destId="{C4FBD2EE-3A6B-4406-95F3-3C00E752FEE6}" srcOrd="2" destOrd="0" presId="urn:microsoft.com/office/officeart/2005/8/layout/process1"/>
    <dgm:cxn modelId="{9EABCBD4-919C-4B56-BC77-7D9F58F209BD}" type="presParOf" srcId="{02F502F8-6C99-4467-AB45-38159E109B68}" destId="{10C1B14C-C204-48E6-B125-2ADD69801802}" srcOrd="3" destOrd="0" presId="urn:microsoft.com/office/officeart/2005/8/layout/process1"/>
    <dgm:cxn modelId="{C22AB119-24CD-4D34-82DE-B6DAC3F1877E}" type="presParOf" srcId="{10C1B14C-C204-48E6-B125-2ADD69801802}" destId="{39CCB2D9-E09E-449C-B417-8CCDAC8C3B51}" srcOrd="0" destOrd="0" presId="urn:microsoft.com/office/officeart/2005/8/layout/process1"/>
    <dgm:cxn modelId="{26BC13CC-0B5A-454E-95D1-7902C8154E17}" type="presParOf" srcId="{02F502F8-6C99-4467-AB45-38159E109B68}" destId="{2969F5EC-973E-40A9-B971-11122964D3BB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681385-DC9E-4739-911F-BF914F615346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28ACA744-850B-400B-A6B2-ABC1CB5E931E}">
      <dgm:prSet phldrT="[Text]" custT="1"/>
      <dgm:spPr/>
      <dgm:t>
        <a:bodyPr/>
        <a:lstStyle/>
        <a:p>
          <a:r>
            <a:rPr lang="cs-CZ" sz="1800" dirty="0" smtClean="0"/>
            <a:t>Napsání článku</a:t>
          </a:r>
          <a:endParaRPr lang="cs-CZ" sz="1800" dirty="0"/>
        </a:p>
      </dgm:t>
    </dgm:pt>
    <dgm:pt modelId="{360F0AE3-06A9-4BAB-8539-247F47AE4485}" type="parTrans" cxnId="{571D18DB-EEB9-4780-A2BA-237F950B618A}">
      <dgm:prSet/>
      <dgm:spPr/>
      <dgm:t>
        <a:bodyPr/>
        <a:lstStyle/>
        <a:p>
          <a:endParaRPr lang="cs-CZ"/>
        </a:p>
      </dgm:t>
    </dgm:pt>
    <dgm:pt modelId="{C6C6A15B-0641-4A11-B970-BD4C656D4600}" type="sibTrans" cxnId="{571D18DB-EEB9-4780-A2BA-237F950B618A}">
      <dgm:prSet/>
      <dgm:spPr/>
      <dgm:t>
        <a:bodyPr/>
        <a:lstStyle/>
        <a:p>
          <a:endParaRPr lang="cs-CZ"/>
        </a:p>
      </dgm:t>
    </dgm:pt>
    <dgm:pt modelId="{1E4AEC7D-7FCB-4793-98DB-E51131EC350A}">
      <dgm:prSet phldrT="[Text]" custT="1"/>
      <dgm:spPr/>
      <dgm:t>
        <a:bodyPr/>
        <a:lstStyle/>
        <a:p>
          <a:r>
            <a:rPr lang="cs-CZ" sz="1800" dirty="0" smtClean="0"/>
            <a:t>Zaslání vydavateli</a:t>
          </a:r>
          <a:endParaRPr lang="cs-CZ" sz="1800" dirty="0"/>
        </a:p>
      </dgm:t>
    </dgm:pt>
    <dgm:pt modelId="{68BCAA59-F7FE-460B-B029-1B2DCB240355}" type="parTrans" cxnId="{6FBDA953-DF23-490C-BF38-983767B7D9F1}">
      <dgm:prSet/>
      <dgm:spPr/>
      <dgm:t>
        <a:bodyPr/>
        <a:lstStyle/>
        <a:p>
          <a:endParaRPr lang="cs-CZ"/>
        </a:p>
      </dgm:t>
    </dgm:pt>
    <dgm:pt modelId="{86EE9357-7AEA-479F-9B03-69115BD319C2}" type="sibTrans" cxnId="{6FBDA953-DF23-490C-BF38-983767B7D9F1}">
      <dgm:prSet/>
      <dgm:spPr/>
      <dgm:t>
        <a:bodyPr/>
        <a:lstStyle/>
        <a:p>
          <a:endParaRPr lang="cs-CZ"/>
        </a:p>
      </dgm:t>
    </dgm:pt>
    <dgm:pt modelId="{6F5E4D5E-64CF-4130-8BC7-9EAE7EAB3E6B}">
      <dgm:prSet phldrT="[Text]" custT="1"/>
      <dgm:spPr/>
      <dgm:t>
        <a:bodyPr/>
        <a:lstStyle/>
        <a:p>
          <a:r>
            <a:rPr lang="cs-CZ" sz="1800" dirty="0" smtClean="0"/>
            <a:t>Recenzní řízení</a:t>
          </a:r>
          <a:endParaRPr lang="cs-CZ" sz="1800" dirty="0"/>
        </a:p>
      </dgm:t>
    </dgm:pt>
    <dgm:pt modelId="{C31DB2CD-BBD4-41B5-A57A-1292A2A50C30}" type="parTrans" cxnId="{A504DEEF-F7F8-4524-975B-A862F3973D2B}">
      <dgm:prSet/>
      <dgm:spPr/>
      <dgm:t>
        <a:bodyPr/>
        <a:lstStyle/>
        <a:p>
          <a:endParaRPr lang="cs-CZ"/>
        </a:p>
      </dgm:t>
    </dgm:pt>
    <dgm:pt modelId="{556D3638-CF32-43D9-BA32-9F74BDE3FF40}" type="sibTrans" cxnId="{A504DEEF-F7F8-4524-975B-A862F3973D2B}">
      <dgm:prSet/>
      <dgm:spPr/>
      <dgm:t>
        <a:bodyPr/>
        <a:lstStyle/>
        <a:p>
          <a:endParaRPr lang="cs-CZ"/>
        </a:p>
      </dgm:t>
    </dgm:pt>
    <dgm:pt modelId="{D0E0B3A5-5543-46F1-8242-63BE841BF9C3}">
      <dgm:prSet phldrT="[Text]" custT="1"/>
      <dgm:spPr/>
      <dgm:t>
        <a:bodyPr/>
        <a:lstStyle/>
        <a:p>
          <a:r>
            <a:rPr lang="cs-CZ" sz="1800" dirty="0" smtClean="0"/>
            <a:t>Zapracování připomínek z recenzního řízení</a:t>
          </a:r>
          <a:endParaRPr lang="cs-CZ" sz="1800" dirty="0"/>
        </a:p>
      </dgm:t>
    </dgm:pt>
    <dgm:pt modelId="{FE08E6E3-764C-41F2-A879-E59A06EE7584}" type="parTrans" cxnId="{086CAAC7-9BF6-46B5-897D-CDBC6D86A9C6}">
      <dgm:prSet/>
      <dgm:spPr/>
      <dgm:t>
        <a:bodyPr/>
        <a:lstStyle/>
        <a:p>
          <a:endParaRPr lang="cs-CZ"/>
        </a:p>
      </dgm:t>
    </dgm:pt>
    <dgm:pt modelId="{0070A171-3CD8-4B10-8F77-FFD7B10D5D8F}" type="sibTrans" cxnId="{086CAAC7-9BF6-46B5-897D-CDBC6D86A9C6}">
      <dgm:prSet/>
      <dgm:spPr/>
      <dgm:t>
        <a:bodyPr/>
        <a:lstStyle/>
        <a:p>
          <a:endParaRPr lang="cs-CZ"/>
        </a:p>
      </dgm:t>
    </dgm:pt>
    <dgm:pt modelId="{B40DBD85-E402-4126-ABB2-B90AC7877064}">
      <dgm:prSet phldrT="[Text]" custT="1"/>
      <dgm:spPr/>
      <dgm:t>
        <a:bodyPr/>
        <a:lstStyle/>
        <a:p>
          <a:pPr>
            <a:lnSpc>
              <a:spcPct val="90000"/>
            </a:lnSpc>
          </a:pPr>
          <a:r>
            <a:rPr lang="cs-CZ" sz="1800" dirty="0" smtClean="0"/>
            <a:t>Podpis licenční smlouvy.</a:t>
          </a:r>
        </a:p>
        <a:p>
          <a:pPr>
            <a:lnSpc>
              <a:spcPct val="100000"/>
            </a:lnSpc>
          </a:pPr>
          <a:r>
            <a:rPr lang="cs-CZ" sz="1800" dirty="0" smtClean="0"/>
            <a:t> </a:t>
          </a:r>
          <a:r>
            <a:rPr lang="cs-CZ" sz="1800" dirty="0" smtClean="0">
              <a:solidFill>
                <a:srgbClr val="FF0000"/>
              </a:solidFill>
            </a:rPr>
            <a:t>Nevzdávejte se všech svých práv!!!</a:t>
          </a:r>
          <a:endParaRPr lang="cs-CZ" sz="1800" dirty="0">
            <a:solidFill>
              <a:srgbClr val="FF0000"/>
            </a:solidFill>
          </a:endParaRPr>
        </a:p>
      </dgm:t>
    </dgm:pt>
    <dgm:pt modelId="{9AF12871-92F6-4002-AEC2-F95E86C029FD}" type="parTrans" cxnId="{69312598-1F97-4274-AFBE-07A4D59DAEC1}">
      <dgm:prSet/>
      <dgm:spPr/>
      <dgm:t>
        <a:bodyPr/>
        <a:lstStyle/>
        <a:p>
          <a:endParaRPr lang="cs-CZ"/>
        </a:p>
      </dgm:t>
    </dgm:pt>
    <dgm:pt modelId="{E569B309-18A9-4E4F-9F33-CE5CEF224B51}" type="sibTrans" cxnId="{69312598-1F97-4274-AFBE-07A4D59DAEC1}">
      <dgm:prSet/>
      <dgm:spPr/>
      <dgm:t>
        <a:bodyPr/>
        <a:lstStyle/>
        <a:p>
          <a:endParaRPr lang="cs-CZ"/>
        </a:p>
      </dgm:t>
    </dgm:pt>
    <dgm:pt modelId="{F972DC8D-590C-4414-B8D5-503BEE944BF4}">
      <dgm:prSet phldrT="[Text]" custT="1"/>
      <dgm:spPr/>
      <dgm:t>
        <a:bodyPr/>
        <a:lstStyle/>
        <a:p>
          <a:r>
            <a:rPr lang="cs-CZ" sz="1800" dirty="0" smtClean="0"/>
            <a:t>Publikování </a:t>
          </a:r>
          <a:endParaRPr lang="cs-CZ" sz="1800" dirty="0"/>
        </a:p>
      </dgm:t>
    </dgm:pt>
    <dgm:pt modelId="{664D74AA-E996-4C9B-B200-8B6B9C4E7E35}" type="parTrans" cxnId="{057CF824-C82B-4804-BD7B-D3FF7B1AEF2B}">
      <dgm:prSet/>
      <dgm:spPr/>
      <dgm:t>
        <a:bodyPr/>
        <a:lstStyle/>
        <a:p>
          <a:endParaRPr lang="cs-CZ"/>
        </a:p>
      </dgm:t>
    </dgm:pt>
    <dgm:pt modelId="{CB21F3EA-24F8-436F-95AA-3829BC6FEF51}" type="sibTrans" cxnId="{057CF824-C82B-4804-BD7B-D3FF7B1AEF2B}">
      <dgm:prSet/>
      <dgm:spPr/>
      <dgm:t>
        <a:bodyPr/>
        <a:lstStyle/>
        <a:p>
          <a:endParaRPr lang="cs-CZ"/>
        </a:p>
      </dgm:t>
    </dgm:pt>
    <dgm:pt modelId="{645E995B-75A5-45CD-BB27-FC2BDC936315}" type="pres">
      <dgm:prSet presAssocID="{40681385-DC9E-4739-911F-BF914F615346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cs-CZ"/>
        </a:p>
      </dgm:t>
    </dgm:pt>
    <dgm:pt modelId="{426E2119-09FC-4660-A848-383DD8F9088F}" type="pres">
      <dgm:prSet presAssocID="{28ACA744-850B-400B-A6B2-ABC1CB5E931E}" presName="Accent1" presStyleCnt="0"/>
      <dgm:spPr/>
    </dgm:pt>
    <dgm:pt modelId="{FC8C5475-A8FF-4203-B58D-1CFFA1F89889}" type="pres">
      <dgm:prSet presAssocID="{28ACA744-850B-400B-A6B2-ABC1CB5E931E}" presName="Accent" presStyleLbl="node1" presStyleIdx="0" presStyleCnt="6" custScaleX="195093" custScaleY="65394"/>
      <dgm:spPr/>
    </dgm:pt>
    <dgm:pt modelId="{0A26CF58-8BBA-4026-9203-146BACCDABB0}" type="pres">
      <dgm:prSet presAssocID="{28ACA744-850B-400B-A6B2-ABC1CB5E931E}" presName="Parent1" presStyleLbl="revTx" presStyleIdx="0" presStyleCnt="6" custScaleX="27232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4B5B17E-F23E-4639-A65B-ECFD21910BF8}" type="pres">
      <dgm:prSet presAssocID="{1E4AEC7D-7FCB-4793-98DB-E51131EC350A}" presName="Accent2" presStyleCnt="0"/>
      <dgm:spPr/>
    </dgm:pt>
    <dgm:pt modelId="{922F5693-653C-4CDF-B84C-F3FA727434BE}" type="pres">
      <dgm:prSet presAssocID="{1E4AEC7D-7FCB-4793-98DB-E51131EC350A}" presName="Accent" presStyleLbl="node1" presStyleIdx="1" presStyleCnt="6" custScaleX="212598" custScaleY="68308"/>
      <dgm:spPr/>
    </dgm:pt>
    <dgm:pt modelId="{D49B44B3-E29D-48C0-8C88-EC7127DD94A9}" type="pres">
      <dgm:prSet presAssocID="{1E4AEC7D-7FCB-4793-98DB-E51131EC350A}" presName="Parent2" presStyleLbl="revTx" presStyleIdx="1" presStyleCnt="6" custScaleX="27823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5E69AA0-CBBA-4E42-A263-BCEAA9B09889}" type="pres">
      <dgm:prSet presAssocID="{6F5E4D5E-64CF-4130-8BC7-9EAE7EAB3E6B}" presName="Accent3" presStyleCnt="0"/>
      <dgm:spPr/>
    </dgm:pt>
    <dgm:pt modelId="{0DBB4DE6-A118-49AA-95B2-C62C3C87E5FE}" type="pres">
      <dgm:prSet presAssocID="{6F5E4D5E-64CF-4130-8BC7-9EAE7EAB3E6B}" presName="Accent" presStyleLbl="node1" presStyleIdx="2" presStyleCnt="6" custScaleX="265365" custScaleY="65291" custLinFactNeighborX="-77" custLinFactNeighborY="-7536"/>
      <dgm:spPr/>
    </dgm:pt>
    <dgm:pt modelId="{524EF724-3FBF-4FC8-B355-BE44C410C118}" type="pres">
      <dgm:prSet presAssocID="{6F5E4D5E-64CF-4130-8BC7-9EAE7EAB3E6B}" presName="Parent3" presStyleLbl="revTx" presStyleIdx="2" presStyleCnt="6" custScaleX="30616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D5E42C2-2AD7-46D4-A5D3-FD614E1146A1}" type="pres">
      <dgm:prSet presAssocID="{D0E0B3A5-5543-46F1-8242-63BE841BF9C3}" presName="Accent4" presStyleCnt="0"/>
      <dgm:spPr/>
    </dgm:pt>
    <dgm:pt modelId="{13836700-1A40-470A-A3E7-AE3C377F5818}" type="pres">
      <dgm:prSet presAssocID="{D0E0B3A5-5543-46F1-8242-63BE841BF9C3}" presName="Accent" presStyleLbl="node1" presStyleIdx="3" presStyleCnt="6" custScaleX="283486" custScaleY="65668" custLinFactNeighborX="-8928" custLinFactNeighborY="-3381"/>
      <dgm:spPr/>
    </dgm:pt>
    <dgm:pt modelId="{F8F6CCC0-38C8-4BCB-9DFC-970C54AC3730}" type="pres">
      <dgm:prSet presAssocID="{D0E0B3A5-5543-46F1-8242-63BE841BF9C3}" presName="Parent4" presStyleLbl="revTx" presStyleIdx="3" presStyleCnt="6" custScaleX="25011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3D84536-BE64-45EB-8BC2-D071CB0DD68E}" type="pres">
      <dgm:prSet presAssocID="{B40DBD85-E402-4126-ABB2-B90AC7877064}" presName="Accent5" presStyleCnt="0"/>
      <dgm:spPr/>
    </dgm:pt>
    <dgm:pt modelId="{A1290CF9-F8B5-4CB7-ACA2-B2362AE52D31}" type="pres">
      <dgm:prSet presAssocID="{B40DBD85-E402-4126-ABB2-B90AC7877064}" presName="Accent" presStyleLbl="node1" presStyleIdx="4" presStyleCnt="6" custScaleX="346267" custScaleY="89719" custLinFactNeighborX="4270" custLinFactNeighborY="1306"/>
      <dgm:spPr/>
    </dgm:pt>
    <dgm:pt modelId="{ED799596-CEFE-4C5C-993A-1D481ED1E701}" type="pres">
      <dgm:prSet presAssocID="{B40DBD85-E402-4126-ABB2-B90AC7877064}" presName="Parent5" presStyleLbl="revTx" presStyleIdx="4" presStyleCnt="6" custScaleX="497231" custScaleY="13455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7B41D95-917F-4223-BF95-B38940004D2B}" type="pres">
      <dgm:prSet presAssocID="{F972DC8D-590C-4414-B8D5-503BEE944BF4}" presName="Accent6" presStyleCnt="0"/>
      <dgm:spPr/>
    </dgm:pt>
    <dgm:pt modelId="{45EC1A88-FD55-4F7D-97D4-E9E1B94DE0AC}" type="pres">
      <dgm:prSet presAssocID="{F972DC8D-590C-4414-B8D5-503BEE944BF4}" presName="Accent" presStyleLbl="node1" presStyleIdx="5" presStyleCnt="6" custScaleX="310723" custScaleY="81124"/>
      <dgm:spPr/>
    </dgm:pt>
    <dgm:pt modelId="{1028553C-B592-4EAE-9CF3-795728E048EC}" type="pres">
      <dgm:prSet presAssocID="{F972DC8D-590C-4414-B8D5-503BEE944BF4}" presName="Parent6" presStyleLbl="revTx" presStyleIdx="5" presStyleCnt="6" custScaleX="25644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6FBDA953-DF23-490C-BF38-983767B7D9F1}" srcId="{40681385-DC9E-4739-911F-BF914F615346}" destId="{1E4AEC7D-7FCB-4793-98DB-E51131EC350A}" srcOrd="1" destOrd="0" parTransId="{68BCAA59-F7FE-460B-B029-1B2DCB240355}" sibTransId="{86EE9357-7AEA-479F-9B03-69115BD319C2}"/>
    <dgm:cxn modelId="{086CAAC7-9BF6-46B5-897D-CDBC6D86A9C6}" srcId="{40681385-DC9E-4739-911F-BF914F615346}" destId="{D0E0B3A5-5543-46F1-8242-63BE841BF9C3}" srcOrd="3" destOrd="0" parTransId="{FE08E6E3-764C-41F2-A879-E59A06EE7584}" sibTransId="{0070A171-3CD8-4B10-8F77-FFD7B10D5D8F}"/>
    <dgm:cxn modelId="{3212BFA3-1442-413D-BB83-6FF5D380CF56}" type="presOf" srcId="{6F5E4D5E-64CF-4130-8BC7-9EAE7EAB3E6B}" destId="{524EF724-3FBF-4FC8-B355-BE44C410C118}" srcOrd="0" destOrd="0" presId="urn:microsoft.com/office/officeart/2009/layout/CircleArrowProcess"/>
    <dgm:cxn modelId="{0CE76A2D-4148-4BDD-A88D-D92D64577F34}" type="presOf" srcId="{F972DC8D-590C-4414-B8D5-503BEE944BF4}" destId="{1028553C-B592-4EAE-9CF3-795728E048EC}" srcOrd="0" destOrd="0" presId="urn:microsoft.com/office/officeart/2009/layout/CircleArrowProcess"/>
    <dgm:cxn modelId="{B921E799-4D71-4027-B029-E2FECEBFB8A2}" type="presOf" srcId="{28ACA744-850B-400B-A6B2-ABC1CB5E931E}" destId="{0A26CF58-8BBA-4026-9203-146BACCDABB0}" srcOrd="0" destOrd="0" presId="urn:microsoft.com/office/officeart/2009/layout/CircleArrowProcess"/>
    <dgm:cxn modelId="{571D18DB-EEB9-4780-A2BA-237F950B618A}" srcId="{40681385-DC9E-4739-911F-BF914F615346}" destId="{28ACA744-850B-400B-A6B2-ABC1CB5E931E}" srcOrd="0" destOrd="0" parTransId="{360F0AE3-06A9-4BAB-8539-247F47AE4485}" sibTransId="{C6C6A15B-0641-4A11-B970-BD4C656D4600}"/>
    <dgm:cxn modelId="{8072F709-D861-4881-A2B5-7DFFC2844DBF}" type="presOf" srcId="{1E4AEC7D-7FCB-4793-98DB-E51131EC350A}" destId="{D49B44B3-E29D-48C0-8C88-EC7127DD94A9}" srcOrd="0" destOrd="0" presId="urn:microsoft.com/office/officeart/2009/layout/CircleArrowProcess"/>
    <dgm:cxn modelId="{6ED20926-770F-42AF-8C4B-CE91210A74B8}" type="presOf" srcId="{B40DBD85-E402-4126-ABB2-B90AC7877064}" destId="{ED799596-CEFE-4C5C-993A-1D481ED1E701}" srcOrd="0" destOrd="0" presId="urn:microsoft.com/office/officeart/2009/layout/CircleArrowProcess"/>
    <dgm:cxn modelId="{5F785F9B-4C48-4093-8B8E-BF9C12F4E0D0}" type="presOf" srcId="{40681385-DC9E-4739-911F-BF914F615346}" destId="{645E995B-75A5-45CD-BB27-FC2BDC936315}" srcOrd="0" destOrd="0" presId="urn:microsoft.com/office/officeart/2009/layout/CircleArrowProcess"/>
    <dgm:cxn modelId="{69312598-1F97-4274-AFBE-07A4D59DAEC1}" srcId="{40681385-DC9E-4739-911F-BF914F615346}" destId="{B40DBD85-E402-4126-ABB2-B90AC7877064}" srcOrd="4" destOrd="0" parTransId="{9AF12871-92F6-4002-AEC2-F95E86C029FD}" sibTransId="{E569B309-18A9-4E4F-9F33-CE5CEF224B51}"/>
    <dgm:cxn modelId="{12302F53-ABAD-40C3-A197-717A2312F823}" type="presOf" srcId="{D0E0B3A5-5543-46F1-8242-63BE841BF9C3}" destId="{F8F6CCC0-38C8-4BCB-9DFC-970C54AC3730}" srcOrd="0" destOrd="0" presId="urn:microsoft.com/office/officeart/2009/layout/CircleArrowProcess"/>
    <dgm:cxn modelId="{A504DEEF-F7F8-4524-975B-A862F3973D2B}" srcId="{40681385-DC9E-4739-911F-BF914F615346}" destId="{6F5E4D5E-64CF-4130-8BC7-9EAE7EAB3E6B}" srcOrd="2" destOrd="0" parTransId="{C31DB2CD-BBD4-41B5-A57A-1292A2A50C30}" sibTransId="{556D3638-CF32-43D9-BA32-9F74BDE3FF40}"/>
    <dgm:cxn modelId="{057CF824-C82B-4804-BD7B-D3FF7B1AEF2B}" srcId="{40681385-DC9E-4739-911F-BF914F615346}" destId="{F972DC8D-590C-4414-B8D5-503BEE944BF4}" srcOrd="5" destOrd="0" parTransId="{664D74AA-E996-4C9B-B200-8B6B9C4E7E35}" sibTransId="{CB21F3EA-24F8-436F-95AA-3829BC6FEF51}"/>
    <dgm:cxn modelId="{5FDADC56-D855-4E3A-A7E4-439F2935C48A}" type="presParOf" srcId="{645E995B-75A5-45CD-BB27-FC2BDC936315}" destId="{426E2119-09FC-4660-A848-383DD8F9088F}" srcOrd="0" destOrd="0" presId="urn:microsoft.com/office/officeart/2009/layout/CircleArrowProcess"/>
    <dgm:cxn modelId="{D3691C93-E413-4485-92AB-D5173B47D223}" type="presParOf" srcId="{426E2119-09FC-4660-A848-383DD8F9088F}" destId="{FC8C5475-A8FF-4203-B58D-1CFFA1F89889}" srcOrd="0" destOrd="0" presId="urn:microsoft.com/office/officeart/2009/layout/CircleArrowProcess"/>
    <dgm:cxn modelId="{B982FE09-AD1D-47AE-92B6-65F92E1B8BB9}" type="presParOf" srcId="{645E995B-75A5-45CD-BB27-FC2BDC936315}" destId="{0A26CF58-8BBA-4026-9203-146BACCDABB0}" srcOrd="1" destOrd="0" presId="urn:microsoft.com/office/officeart/2009/layout/CircleArrowProcess"/>
    <dgm:cxn modelId="{A655E456-5E27-4598-853C-05E9A76F3AE7}" type="presParOf" srcId="{645E995B-75A5-45CD-BB27-FC2BDC936315}" destId="{34B5B17E-F23E-4639-A65B-ECFD21910BF8}" srcOrd="2" destOrd="0" presId="urn:microsoft.com/office/officeart/2009/layout/CircleArrowProcess"/>
    <dgm:cxn modelId="{07001D1E-176C-4342-98AE-E199A4F51722}" type="presParOf" srcId="{34B5B17E-F23E-4639-A65B-ECFD21910BF8}" destId="{922F5693-653C-4CDF-B84C-F3FA727434BE}" srcOrd="0" destOrd="0" presId="urn:microsoft.com/office/officeart/2009/layout/CircleArrowProcess"/>
    <dgm:cxn modelId="{09CCC213-F0AA-4EFF-9ADA-482835F3AB02}" type="presParOf" srcId="{645E995B-75A5-45CD-BB27-FC2BDC936315}" destId="{D49B44B3-E29D-48C0-8C88-EC7127DD94A9}" srcOrd="3" destOrd="0" presId="urn:microsoft.com/office/officeart/2009/layout/CircleArrowProcess"/>
    <dgm:cxn modelId="{66599A63-81CE-4CE4-995D-368D9B418142}" type="presParOf" srcId="{645E995B-75A5-45CD-BB27-FC2BDC936315}" destId="{05E69AA0-CBBA-4E42-A263-BCEAA9B09889}" srcOrd="4" destOrd="0" presId="urn:microsoft.com/office/officeart/2009/layout/CircleArrowProcess"/>
    <dgm:cxn modelId="{DE1C1AEC-249F-4690-8C38-D773924F6000}" type="presParOf" srcId="{05E69AA0-CBBA-4E42-A263-BCEAA9B09889}" destId="{0DBB4DE6-A118-49AA-95B2-C62C3C87E5FE}" srcOrd="0" destOrd="0" presId="urn:microsoft.com/office/officeart/2009/layout/CircleArrowProcess"/>
    <dgm:cxn modelId="{75CF8CAA-9C63-4623-8D79-EEABFE82F05C}" type="presParOf" srcId="{645E995B-75A5-45CD-BB27-FC2BDC936315}" destId="{524EF724-3FBF-4FC8-B355-BE44C410C118}" srcOrd="5" destOrd="0" presId="urn:microsoft.com/office/officeart/2009/layout/CircleArrowProcess"/>
    <dgm:cxn modelId="{74C867A6-2EC4-421E-8A3E-3397CF4F0846}" type="presParOf" srcId="{645E995B-75A5-45CD-BB27-FC2BDC936315}" destId="{AD5E42C2-2AD7-46D4-A5D3-FD614E1146A1}" srcOrd="6" destOrd="0" presId="urn:microsoft.com/office/officeart/2009/layout/CircleArrowProcess"/>
    <dgm:cxn modelId="{63E76B26-9C0B-4805-BC4E-4CEBFA27325F}" type="presParOf" srcId="{AD5E42C2-2AD7-46D4-A5D3-FD614E1146A1}" destId="{13836700-1A40-470A-A3E7-AE3C377F5818}" srcOrd="0" destOrd="0" presId="urn:microsoft.com/office/officeart/2009/layout/CircleArrowProcess"/>
    <dgm:cxn modelId="{767AFCDB-C544-439C-B38A-C8AD1599C175}" type="presParOf" srcId="{645E995B-75A5-45CD-BB27-FC2BDC936315}" destId="{F8F6CCC0-38C8-4BCB-9DFC-970C54AC3730}" srcOrd="7" destOrd="0" presId="urn:microsoft.com/office/officeart/2009/layout/CircleArrowProcess"/>
    <dgm:cxn modelId="{9F1353DC-41B9-4757-A556-FC79A35E4490}" type="presParOf" srcId="{645E995B-75A5-45CD-BB27-FC2BDC936315}" destId="{C3D84536-BE64-45EB-8BC2-D071CB0DD68E}" srcOrd="8" destOrd="0" presId="urn:microsoft.com/office/officeart/2009/layout/CircleArrowProcess"/>
    <dgm:cxn modelId="{82D025D4-4ECA-4741-B3BA-1621BBDAA05F}" type="presParOf" srcId="{C3D84536-BE64-45EB-8BC2-D071CB0DD68E}" destId="{A1290CF9-F8B5-4CB7-ACA2-B2362AE52D31}" srcOrd="0" destOrd="0" presId="urn:microsoft.com/office/officeart/2009/layout/CircleArrowProcess"/>
    <dgm:cxn modelId="{ECD4EB9B-EE56-4973-81E9-38117B8A1D6A}" type="presParOf" srcId="{645E995B-75A5-45CD-BB27-FC2BDC936315}" destId="{ED799596-CEFE-4C5C-993A-1D481ED1E701}" srcOrd="9" destOrd="0" presId="urn:microsoft.com/office/officeart/2009/layout/CircleArrowProcess"/>
    <dgm:cxn modelId="{8FBF88F8-48D3-403A-A734-32F8F59C8E66}" type="presParOf" srcId="{645E995B-75A5-45CD-BB27-FC2BDC936315}" destId="{E7B41D95-917F-4223-BF95-B38940004D2B}" srcOrd="10" destOrd="0" presId="urn:microsoft.com/office/officeart/2009/layout/CircleArrowProcess"/>
    <dgm:cxn modelId="{FCD8B0B5-167A-43D3-9F06-104080BE9190}" type="presParOf" srcId="{E7B41D95-917F-4223-BF95-B38940004D2B}" destId="{45EC1A88-FD55-4F7D-97D4-E9E1B94DE0AC}" srcOrd="0" destOrd="0" presId="urn:microsoft.com/office/officeart/2009/layout/CircleArrowProcess"/>
    <dgm:cxn modelId="{6F3F036A-3445-42F4-A5D4-F7BB8F6074C8}" type="presParOf" srcId="{645E995B-75A5-45CD-BB27-FC2BDC936315}" destId="{1028553C-B592-4EAE-9CF3-795728E048EC}" srcOrd="11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CC8A03-4B8D-4646-9E33-C465DB8FCD0F}">
      <dsp:nvSpPr>
        <dsp:cNvPr id="0" name=""/>
        <dsp:cNvSpPr/>
      </dsp:nvSpPr>
      <dsp:spPr>
        <a:xfrm>
          <a:off x="2474" y="257249"/>
          <a:ext cx="2287091" cy="493613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b="1" kern="1200" dirty="0" smtClean="0">
              <a:solidFill>
                <a:schemeClr val="tx1"/>
              </a:solidFill>
            </a:rPr>
            <a:t>PREPRINT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>
              <a:solidFill>
                <a:schemeClr val="tx1"/>
              </a:solidFill>
            </a:rPr>
            <a:t>(ještě nerecenzovaný článek)</a:t>
          </a:r>
          <a:endParaRPr lang="cs-CZ" sz="1000" kern="1200" dirty="0">
            <a:solidFill>
              <a:schemeClr val="tx1"/>
            </a:solidFill>
          </a:endParaRPr>
        </a:p>
      </dsp:txBody>
      <dsp:txXfrm>
        <a:off x="16931" y="271706"/>
        <a:ext cx="2258177" cy="464699"/>
      </dsp:txXfrm>
    </dsp:sp>
    <dsp:sp modelId="{0C372015-2B51-4BF3-A9F5-0CA1307D92BE}">
      <dsp:nvSpPr>
        <dsp:cNvPr id="0" name=""/>
        <dsp:cNvSpPr/>
      </dsp:nvSpPr>
      <dsp:spPr>
        <a:xfrm>
          <a:off x="2541821" y="286185"/>
          <a:ext cx="748438" cy="4357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800" kern="1200"/>
        </a:p>
      </dsp:txBody>
      <dsp:txXfrm>
        <a:off x="2541821" y="373333"/>
        <a:ext cx="617716" cy="261444"/>
      </dsp:txXfrm>
    </dsp:sp>
    <dsp:sp modelId="{C4FBD2EE-3A6B-4406-95F3-3C00E752FEE6}">
      <dsp:nvSpPr>
        <dsp:cNvPr id="0" name=""/>
        <dsp:cNvSpPr/>
      </dsp:nvSpPr>
      <dsp:spPr>
        <a:xfrm>
          <a:off x="3506022" y="112578"/>
          <a:ext cx="2185395" cy="782954"/>
        </a:xfrm>
        <a:prstGeom prst="roundRect">
          <a:avLst>
            <a:gd name="adj" fmla="val 10000"/>
          </a:avLst>
        </a:prstGeom>
        <a:solidFill>
          <a:srgbClr val="3ECA7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b="1" kern="1200" dirty="0" smtClean="0">
              <a:solidFill>
                <a:schemeClr val="tx1"/>
              </a:solidFill>
            </a:rPr>
            <a:t>POSTPRINT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>
              <a:solidFill>
                <a:schemeClr val="tx1"/>
              </a:solidFill>
            </a:rPr>
            <a:t>(již recenzovaný článek, který ještě nebyl zformátován vydavatelem</a:t>
          </a:r>
          <a:r>
            <a:rPr lang="cs-CZ" sz="1000" kern="1200" dirty="0" smtClean="0"/>
            <a:t>)</a:t>
          </a:r>
          <a:endParaRPr lang="cs-CZ" sz="1000" kern="1200" dirty="0"/>
        </a:p>
      </dsp:txBody>
      <dsp:txXfrm>
        <a:off x="3528954" y="135510"/>
        <a:ext cx="2139531" cy="737090"/>
      </dsp:txXfrm>
    </dsp:sp>
    <dsp:sp modelId="{10C1B14C-C204-48E6-B125-2ADD69801802}">
      <dsp:nvSpPr>
        <dsp:cNvPr id="0" name=""/>
        <dsp:cNvSpPr/>
      </dsp:nvSpPr>
      <dsp:spPr>
        <a:xfrm>
          <a:off x="5995532" y="286185"/>
          <a:ext cx="644722" cy="4357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800" kern="1200"/>
        </a:p>
      </dsp:txBody>
      <dsp:txXfrm>
        <a:off x="5995532" y="373333"/>
        <a:ext cx="514000" cy="261444"/>
      </dsp:txXfrm>
    </dsp:sp>
    <dsp:sp modelId="{2969F5EC-973E-40A9-B971-11122964D3BB}">
      <dsp:nvSpPr>
        <dsp:cNvPr id="0" name=""/>
        <dsp:cNvSpPr/>
      </dsp:nvSpPr>
      <dsp:spPr>
        <a:xfrm>
          <a:off x="6907875" y="213566"/>
          <a:ext cx="1586594" cy="580979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b="1" kern="1200" dirty="0" smtClean="0">
              <a:solidFill>
                <a:schemeClr val="tx1"/>
              </a:solidFill>
            </a:rPr>
            <a:t>VYDAVATELSKÁ VERZE</a:t>
          </a:r>
          <a:endParaRPr lang="cs-CZ" sz="1000" b="1" kern="1200" dirty="0">
            <a:solidFill>
              <a:schemeClr val="tx1"/>
            </a:solidFill>
          </a:endParaRPr>
        </a:p>
      </dsp:txBody>
      <dsp:txXfrm>
        <a:off x="6924891" y="230582"/>
        <a:ext cx="1552562" cy="5469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8C5475-A8FF-4203-B58D-1CFFA1F89889}">
      <dsp:nvSpPr>
        <dsp:cNvPr id="0" name=""/>
        <dsp:cNvSpPr/>
      </dsp:nvSpPr>
      <dsp:spPr>
        <a:xfrm>
          <a:off x="1186133" y="211841"/>
          <a:ext cx="3251791" cy="1090098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26CF58-8BBA-4026-9203-146BACCDABB0}">
      <dsp:nvSpPr>
        <dsp:cNvPr id="0" name=""/>
        <dsp:cNvSpPr/>
      </dsp:nvSpPr>
      <dsp:spPr>
        <a:xfrm>
          <a:off x="1545187" y="527040"/>
          <a:ext cx="2533058" cy="4647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Napsání článku</a:t>
          </a:r>
          <a:endParaRPr lang="cs-CZ" sz="1800" kern="1200" dirty="0"/>
        </a:p>
      </dsp:txBody>
      <dsp:txXfrm>
        <a:off x="1545187" y="527040"/>
        <a:ext cx="2533058" cy="464773"/>
      </dsp:txXfrm>
    </dsp:sp>
    <dsp:sp modelId="{922F5693-653C-4CDF-B84C-F3FA727434BE}">
      <dsp:nvSpPr>
        <dsp:cNvPr id="0" name=""/>
        <dsp:cNvSpPr/>
      </dsp:nvSpPr>
      <dsp:spPr>
        <a:xfrm>
          <a:off x="577197" y="1145633"/>
          <a:ext cx="3543563" cy="1138674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9B44B3-E29D-48C0-8C88-EC7127DD94A9}">
      <dsp:nvSpPr>
        <dsp:cNvPr id="0" name=""/>
        <dsp:cNvSpPr/>
      </dsp:nvSpPr>
      <dsp:spPr>
        <a:xfrm>
          <a:off x="1052793" y="1487022"/>
          <a:ext cx="2587994" cy="4647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Zaslání vydavateli</a:t>
          </a:r>
          <a:endParaRPr lang="cs-CZ" sz="1800" kern="1200" dirty="0"/>
        </a:p>
      </dsp:txBody>
      <dsp:txXfrm>
        <a:off x="1052793" y="1487022"/>
        <a:ext cx="2587994" cy="464773"/>
      </dsp:txXfrm>
    </dsp:sp>
    <dsp:sp modelId="{0DBB4DE6-A118-49AA-95B2-C62C3C87E5FE}">
      <dsp:nvSpPr>
        <dsp:cNvPr id="0" name=""/>
        <dsp:cNvSpPr/>
      </dsp:nvSpPr>
      <dsp:spPr>
        <a:xfrm>
          <a:off x="599206" y="2006407"/>
          <a:ext cx="4423078" cy="1088381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4EF724-3FBF-4FC8-B355-BE44C410C118}">
      <dsp:nvSpPr>
        <dsp:cNvPr id="0" name=""/>
        <dsp:cNvSpPr/>
      </dsp:nvSpPr>
      <dsp:spPr>
        <a:xfrm>
          <a:off x="1387794" y="2446370"/>
          <a:ext cx="2847844" cy="4647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Recenzní řízení</a:t>
          </a:r>
          <a:endParaRPr lang="cs-CZ" sz="1800" kern="1200" dirty="0"/>
        </a:p>
      </dsp:txBody>
      <dsp:txXfrm>
        <a:off x="1387794" y="2446370"/>
        <a:ext cx="2847844" cy="464773"/>
      </dsp:txXfrm>
    </dsp:sp>
    <dsp:sp modelId="{13836700-1A40-470A-A3E7-AE3C377F5818}">
      <dsp:nvSpPr>
        <dsp:cNvPr id="0" name=""/>
        <dsp:cNvSpPr/>
      </dsp:nvSpPr>
      <dsp:spPr>
        <a:xfrm>
          <a:off x="-162390" y="3032509"/>
          <a:ext cx="4725117" cy="1094666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F6CCC0-38C8-4BCB-9DFC-970C54AC3730}">
      <dsp:nvSpPr>
        <dsp:cNvPr id="0" name=""/>
        <dsp:cNvSpPr/>
      </dsp:nvSpPr>
      <dsp:spPr>
        <a:xfrm>
          <a:off x="1183570" y="3406352"/>
          <a:ext cx="2326441" cy="4647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Zapracování připomínek z recenzního řízení</a:t>
          </a:r>
          <a:endParaRPr lang="cs-CZ" sz="1800" kern="1200" dirty="0"/>
        </a:p>
      </dsp:txBody>
      <dsp:txXfrm>
        <a:off x="1183570" y="3406352"/>
        <a:ext cx="2326441" cy="464773"/>
      </dsp:txXfrm>
    </dsp:sp>
    <dsp:sp modelId="{A1290CF9-F8B5-4CB7-ACA2-B2362AE52D31}">
      <dsp:nvSpPr>
        <dsp:cNvPr id="0" name=""/>
        <dsp:cNvSpPr/>
      </dsp:nvSpPr>
      <dsp:spPr>
        <a:xfrm>
          <a:off x="-2571" y="3868893"/>
          <a:ext cx="5771545" cy="1495589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799596-CEFE-4C5C-993A-1D481ED1E701}">
      <dsp:nvSpPr>
        <dsp:cNvPr id="0" name=""/>
        <dsp:cNvSpPr/>
      </dsp:nvSpPr>
      <dsp:spPr>
        <a:xfrm>
          <a:off x="499185" y="4284775"/>
          <a:ext cx="4625061" cy="6253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Podpis licenční smlouvy.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 </a:t>
          </a:r>
          <a:r>
            <a:rPr lang="cs-CZ" sz="1800" kern="1200" dirty="0" smtClean="0">
              <a:solidFill>
                <a:srgbClr val="FF0000"/>
              </a:solidFill>
            </a:rPr>
            <a:t>Nevzdávejte se všech svých práv!!!</a:t>
          </a:r>
          <a:endParaRPr lang="cs-CZ" sz="1800" kern="1200" dirty="0">
            <a:solidFill>
              <a:srgbClr val="FF0000"/>
            </a:solidFill>
          </a:endParaRPr>
        </a:p>
      </dsp:txBody>
      <dsp:txXfrm>
        <a:off x="499185" y="4284775"/>
        <a:ext cx="4625061" cy="625357"/>
      </dsp:txXfrm>
    </dsp:sp>
    <dsp:sp modelId="{45EC1A88-FD55-4F7D-97D4-E9E1B94DE0AC}">
      <dsp:nvSpPr>
        <dsp:cNvPr id="0" name=""/>
        <dsp:cNvSpPr/>
      </dsp:nvSpPr>
      <dsp:spPr>
        <a:xfrm>
          <a:off x="125636" y="4966355"/>
          <a:ext cx="4449500" cy="1162505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28553C-B592-4EAE-9CF3-795728E048EC}">
      <dsp:nvSpPr>
        <dsp:cNvPr id="0" name=""/>
        <dsp:cNvSpPr/>
      </dsp:nvSpPr>
      <dsp:spPr>
        <a:xfrm>
          <a:off x="1154116" y="5325049"/>
          <a:ext cx="2385348" cy="4647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Publikování </a:t>
          </a:r>
          <a:endParaRPr lang="cs-CZ" sz="1800" kern="1200" dirty="0"/>
        </a:p>
      </dsp:txBody>
      <dsp:txXfrm>
        <a:off x="1154116" y="5325049"/>
        <a:ext cx="2385348" cy="4647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E1562A-19B5-484F-B226-1CC0ABE25D6C}" type="datetimeFigureOut">
              <a:rPr lang="cs-CZ" smtClean="0"/>
              <a:t>21.10.2015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F6427D-9CCD-4179-9F1E-C8DA4BA5A1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2001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4A6FF4-D28C-4694-85AB-81F69E0B3C22}" type="datetimeFigureOut">
              <a:rPr lang="cs-CZ" smtClean="0"/>
              <a:t>21.10.2015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F0804-9366-465D-9774-20E70151920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2911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2765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80615-3E68-4861-B05D-6EE7F959CDB1}" type="slidenum">
              <a:rPr lang="cs-CZ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B05E1-98E3-4AAF-88C4-13DFFD118DEE}" type="datetimeFigureOut">
              <a:rPr lang="cs-CZ" smtClean="0"/>
              <a:t>21.10.2015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7CBB-4F4E-4FC4-A18A-C51CA755A22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8197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B05E1-98E3-4AAF-88C4-13DFFD118DEE}" type="datetimeFigureOut">
              <a:rPr lang="cs-CZ" smtClean="0"/>
              <a:t>21.10.2015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7CBB-4F4E-4FC4-A18A-C51CA755A22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9973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B05E1-98E3-4AAF-88C4-13DFFD118DEE}" type="datetimeFigureOut">
              <a:rPr lang="cs-CZ" smtClean="0"/>
              <a:t>21.10.2015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7CBB-4F4E-4FC4-A18A-C51CA755A22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6755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B05E1-98E3-4AAF-88C4-13DFFD118DEE}" type="datetimeFigureOut">
              <a:rPr lang="cs-CZ" smtClean="0"/>
              <a:t>21.10.2015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7CBB-4F4E-4FC4-A18A-C51CA755A22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0691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B05E1-98E3-4AAF-88C4-13DFFD118DEE}" type="datetimeFigureOut">
              <a:rPr lang="cs-CZ" smtClean="0"/>
              <a:t>21.10.2015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7CBB-4F4E-4FC4-A18A-C51CA755A22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6798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B05E1-98E3-4AAF-88C4-13DFFD118DEE}" type="datetimeFigureOut">
              <a:rPr lang="cs-CZ" smtClean="0"/>
              <a:t>21.10.2015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7CBB-4F4E-4FC4-A18A-C51CA755A22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5020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B05E1-98E3-4AAF-88C4-13DFFD118DEE}" type="datetimeFigureOut">
              <a:rPr lang="cs-CZ" smtClean="0"/>
              <a:t>21.10.2015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7CBB-4F4E-4FC4-A18A-C51CA755A22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7297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B05E1-98E3-4AAF-88C4-13DFFD118DEE}" type="datetimeFigureOut">
              <a:rPr lang="cs-CZ" smtClean="0"/>
              <a:t>21.10.2015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7CBB-4F4E-4FC4-A18A-C51CA755A22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2891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B05E1-98E3-4AAF-88C4-13DFFD118DEE}" type="datetimeFigureOut">
              <a:rPr lang="cs-CZ" smtClean="0"/>
              <a:t>21.10.2015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7CBB-4F4E-4FC4-A18A-C51CA755A22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1135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B05E1-98E3-4AAF-88C4-13DFFD118DEE}" type="datetimeFigureOut">
              <a:rPr lang="cs-CZ" smtClean="0"/>
              <a:t>21.10.2015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7CBB-4F4E-4FC4-A18A-C51CA755A22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5609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B05E1-98E3-4AAF-88C4-13DFFD118DEE}" type="datetimeFigureOut">
              <a:rPr lang="cs-CZ" smtClean="0"/>
              <a:t>21.10.2015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7CBB-4F4E-4FC4-A18A-C51CA755A22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5171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B05E1-98E3-4AAF-88C4-13DFFD118DEE}" type="datetimeFigureOut">
              <a:rPr lang="cs-CZ" smtClean="0"/>
              <a:t>21.10.2015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87CBB-4F4E-4FC4-A18A-C51CA755A22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3036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dspace.upce.cz/handle/10195/54581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plus.google.com/+PeterSuber/posts/SNUrqfi3KsL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lj.libraryjournal.com/2013/04/publishing/the-winds-of-change-periodicals-price-survey-2013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inyurl.com/OAwhichside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eru.org/files/general/LERU%20Statement%20Moving%20Forwards%20on%20Open%20Access(1).pdf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101innovations.wordpress.com/" TargetMode="External"/><Relationship Id="rId2" Type="http://schemas.openxmlformats.org/officeDocument/2006/relationships/hyperlink" Target="https://innoscholcomm.typeform.com/to/Csvr7b?source=2P5A8R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hyperlink" Target="http://www.scopus.com/source/browse.url?sortField=title&amp;metricName=&amp;sortDirection=ASC&amp;navTo=Aa&amp;offset=1&amp;displayAll=false&amp;sortPerformedState=f&amp;origin=sbrowse&amp;sortDirectionMOne=&amp;sortDirectionMTwo=&amp;metricDisplayIndex=&amp;subjectArea=&amp;sourceType=&amp;entitlementType=&amp;openAccessDisplay=Y" TargetMode="External"/><Relationship Id="rId7" Type="http://schemas.openxmlformats.org/officeDocument/2006/relationships/hyperlink" Target="http://doaj.org/" TargetMode="External"/><Relationship Id="rId2" Type="http://schemas.openxmlformats.org/officeDocument/2006/relationships/hyperlink" Target="http://science.thomsonreuters.com/cgi-bin/linksj/opensearch.cg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upce.cz/knihovna/podpora/oa.html" TargetMode="External"/><Relationship Id="rId5" Type="http://schemas.openxmlformats.org/officeDocument/2006/relationships/hyperlink" Target="http://scholarlyoa.com/other-pages/hijacked-journals/" TargetMode="External"/><Relationship Id="rId4" Type="http://schemas.openxmlformats.org/officeDocument/2006/relationships/hyperlink" Target="http://scholarlyoa.com/publishers/" TargetMode="External"/><Relationship Id="rId9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S8-WqsT234s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pce.cz/knihovna/podpora/oa.html" TargetMode="External"/><Relationship Id="rId7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lucie.vycitalova@upce.cz" TargetMode="External"/><Relationship Id="rId5" Type="http://schemas.openxmlformats.org/officeDocument/2006/relationships/hyperlink" Target="mailto:iva.prochaskova@upce.cz" TargetMode="External"/><Relationship Id="rId4" Type="http://schemas.openxmlformats.org/officeDocument/2006/relationships/hyperlink" Target="https://twitter.com/OAupce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hyperlink" Target="http://www.upce.cz/knihovna/podpora/oa/rsc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parc.arl.org/resources/authors/addendu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/4.0/" TargetMode="External"/><Relationship Id="rId7" Type="http://schemas.openxmlformats.org/officeDocument/2006/relationships/image" Target="../media/image6.jpeg"/><Relationship Id="rId2" Type="http://schemas.openxmlformats.org/officeDocument/2006/relationships/hyperlink" Target="http://www.creativecommons.cz/licence-cc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eativecommons.org/choose/?lang=cs" TargetMode="External"/><Relationship Id="rId5" Type="http://schemas.openxmlformats.org/officeDocument/2006/relationships/hyperlink" Target="http://www.iure.org/sites/default/files/article/downloads/cc_tisk_7_7.pdf" TargetMode="External"/><Relationship Id="rId4" Type="http://schemas.openxmlformats.org/officeDocument/2006/relationships/hyperlink" Target="http://creativecommons.org/licenses/by-nc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66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extovéPole 1"/>
          <p:cNvSpPr txBox="1">
            <a:spLocks noChangeArrowheads="1"/>
          </p:cNvSpPr>
          <p:nvPr/>
        </p:nvSpPr>
        <p:spPr bwMode="auto">
          <a:xfrm>
            <a:off x="453008" y="1628800"/>
            <a:ext cx="8223448" cy="1467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058" tIns="41029" rIns="82058" bIns="4102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3000" b="1" dirty="0" smtClean="0"/>
              <a:t>Evidence publikační činnosti dle </a:t>
            </a:r>
          </a:p>
          <a:p>
            <a:pPr algn="ctr" eaLnBrk="1" hangingPunct="1"/>
            <a:r>
              <a:rPr lang="cs-CZ" altLang="cs-CZ" sz="3000" b="1" dirty="0" smtClean="0"/>
              <a:t>Směrnice č. 2/2015</a:t>
            </a:r>
          </a:p>
          <a:p>
            <a:pPr algn="ctr" eaLnBrk="1" hangingPunct="1"/>
            <a:r>
              <a:rPr lang="cs-CZ" altLang="cs-CZ" sz="2800" i="1" dirty="0" smtClean="0"/>
              <a:t>se zaměřením na ukládání plných textů</a:t>
            </a:r>
            <a:endParaRPr lang="cs-CZ" altLang="cs-CZ" sz="2800" i="1" dirty="0"/>
          </a:p>
        </p:txBody>
      </p:sp>
      <p:sp>
        <p:nvSpPr>
          <p:cNvPr id="2055" name="TextovéPole 3"/>
          <p:cNvSpPr txBox="1">
            <a:spLocks noChangeArrowheads="1"/>
          </p:cNvSpPr>
          <p:nvPr/>
        </p:nvSpPr>
        <p:spPr bwMode="auto">
          <a:xfrm>
            <a:off x="1979712" y="3068960"/>
            <a:ext cx="5328592" cy="60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058" tIns="41029" rIns="82058" bIns="4102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sz="2000" dirty="0" smtClean="0"/>
              <a:t>Iva </a:t>
            </a:r>
            <a:r>
              <a:rPr lang="cs-CZ" altLang="cs-CZ" sz="2000" dirty="0" err="1" smtClean="0"/>
              <a:t>Prochásková</a:t>
            </a:r>
            <a:r>
              <a:rPr lang="cs-CZ" altLang="cs-CZ" sz="2000" dirty="0"/>
              <a:t>, Lucie </a:t>
            </a:r>
            <a:r>
              <a:rPr lang="cs-CZ" altLang="cs-CZ" sz="2000" dirty="0" smtClean="0"/>
              <a:t>Melicharová</a:t>
            </a:r>
            <a:endParaRPr lang="cs-CZ" altLang="cs-CZ" sz="2000" dirty="0"/>
          </a:p>
          <a:p>
            <a:pPr algn="ctr" eaLnBrk="1" hangingPunct="1"/>
            <a:r>
              <a:rPr lang="cs-CZ" altLang="cs-CZ" sz="1400" dirty="0"/>
              <a:t>Univerzitní knihovna UPa</a:t>
            </a:r>
          </a:p>
        </p:txBody>
      </p:sp>
      <p:sp>
        <p:nvSpPr>
          <p:cNvPr id="2056" name="TextovéPole 4"/>
          <p:cNvSpPr txBox="1">
            <a:spLocks noChangeArrowheads="1"/>
          </p:cNvSpPr>
          <p:nvPr/>
        </p:nvSpPr>
        <p:spPr bwMode="auto">
          <a:xfrm>
            <a:off x="2270124" y="6498142"/>
            <a:ext cx="4603750" cy="35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058" tIns="41029" rIns="82058" bIns="4102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altLang="cs-CZ" dirty="0" smtClean="0"/>
              <a:t>19. </a:t>
            </a:r>
            <a:r>
              <a:rPr lang="cs-CZ" altLang="cs-CZ" dirty="0"/>
              <a:t>– </a:t>
            </a:r>
            <a:r>
              <a:rPr lang="cs-CZ" altLang="cs-CZ" dirty="0" smtClean="0"/>
              <a:t>23. </a:t>
            </a:r>
            <a:r>
              <a:rPr lang="cs-CZ" altLang="cs-CZ" dirty="0"/>
              <a:t>října </a:t>
            </a:r>
            <a:r>
              <a:rPr lang="cs-CZ" altLang="cs-CZ" dirty="0" smtClean="0"/>
              <a:t>2015, </a:t>
            </a:r>
            <a:r>
              <a:rPr lang="cs-CZ" altLang="cs-CZ" dirty="0"/>
              <a:t>Univerzita Pardubice</a:t>
            </a:r>
          </a:p>
        </p:txBody>
      </p:sp>
      <p:pic>
        <p:nvPicPr>
          <p:cNvPr id="1029" name="Picture 5" descr="http://search.library.cmu.edu/wp-content/uploads/2012/05/OAlogo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2520280" cy="76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798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66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Nadpis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K čemu je otevřený přístup dobrý?</a:t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Proč bych měl/a zrovna já otevřeně zpřístupňovat své publikace?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6028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2052" name="Picture 4" descr="http://aoasg.files.wordpress.com/2013/02/cc-by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aoblený obdélník 3"/>
          <p:cNvSpPr/>
          <p:nvPr/>
        </p:nvSpPr>
        <p:spPr>
          <a:xfrm>
            <a:off x="6228184" y="2636912"/>
            <a:ext cx="1872208" cy="13681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5" name="Zaoblený obdélník 4"/>
          <p:cNvSpPr/>
          <p:nvPr/>
        </p:nvSpPr>
        <p:spPr>
          <a:xfrm>
            <a:off x="3491880" y="260648"/>
            <a:ext cx="1944216" cy="129614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Zaoblený obdélník 5"/>
          <p:cNvSpPr/>
          <p:nvPr/>
        </p:nvSpPr>
        <p:spPr>
          <a:xfrm>
            <a:off x="6228184" y="2636912"/>
            <a:ext cx="1872208" cy="136815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7437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Vyšší citovanost otevřených článků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V letech 2001 až 2015 bylo realizováno 70 studií z různých oborů, které zkoumaly vliv otevřeného přístupu k článkům na četnost citací</a:t>
            </a:r>
          </a:p>
          <a:p>
            <a:endParaRPr lang="cs-CZ" dirty="0"/>
          </a:p>
        </p:txBody>
      </p:sp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3344612"/>
              </p:ext>
            </p:extLst>
          </p:nvPr>
        </p:nvGraphicFramePr>
        <p:xfrm>
          <a:off x="1835696" y="2852936"/>
          <a:ext cx="547260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4453748"/>
              </p:ext>
            </p:extLst>
          </p:nvPr>
        </p:nvGraphicFramePr>
        <p:xfrm>
          <a:off x="2267744" y="3068960"/>
          <a:ext cx="4536504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Zdroj: http://sparceurope.org/oaca/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202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2052" name="Picture 4" descr="http://aoasg.files.wordpress.com/2013/02/cc-by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aoblený obdélník 3"/>
          <p:cNvSpPr/>
          <p:nvPr/>
        </p:nvSpPr>
        <p:spPr>
          <a:xfrm>
            <a:off x="1619672" y="4725144"/>
            <a:ext cx="1800200" cy="14401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121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26521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cs-CZ" sz="3200" dirty="0" smtClean="0"/>
              <a:t>Pravidla </a:t>
            </a:r>
            <a:r>
              <a:rPr lang="cs-CZ" sz="3200" dirty="0"/>
              <a:t>otevřeného </a:t>
            </a:r>
            <a:r>
              <a:rPr lang="cs-CZ" sz="3200" dirty="0" smtClean="0"/>
              <a:t>přístupu</a:t>
            </a:r>
            <a:br>
              <a:rPr lang="cs-CZ" sz="3200" dirty="0" smtClean="0"/>
            </a:br>
            <a:r>
              <a:rPr lang="cs-CZ" sz="3200" dirty="0" smtClean="0"/>
              <a:t>v</a:t>
            </a:r>
            <a:r>
              <a:rPr lang="cs-CZ" sz="3200" dirty="0"/>
              <a:t> programu </a:t>
            </a:r>
            <a:r>
              <a:rPr lang="cs-CZ" sz="3200" dirty="0" smtClean="0"/>
              <a:t>EU Horizont 2020 </a:t>
            </a:r>
            <a:r>
              <a:rPr lang="cs-CZ" sz="3200" b="1" dirty="0"/>
              <a:t/>
            </a:r>
            <a:br>
              <a:rPr lang="cs-CZ" sz="3200" b="1" dirty="0"/>
            </a:b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lnSpc>
                <a:spcPct val="120000"/>
              </a:lnSpc>
              <a:defRPr/>
            </a:pPr>
            <a:endParaRPr lang="cs-CZ" sz="3300" dirty="0" smtClean="0"/>
          </a:p>
          <a:p>
            <a:pPr algn="just">
              <a:lnSpc>
                <a:spcPct val="120000"/>
              </a:lnSpc>
              <a:defRPr/>
            </a:pPr>
            <a:r>
              <a:rPr lang="cs-CZ" sz="3300" dirty="0" smtClean="0"/>
              <a:t>povinnost </a:t>
            </a:r>
            <a:r>
              <a:rPr lang="cs-CZ" sz="3300" dirty="0"/>
              <a:t>příjemce grantu </a:t>
            </a:r>
            <a:r>
              <a:rPr lang="cs-CZ" sz="3300" b="1" dirty="0">
                <a:solidFill>
                  <a:srgbClr val="FF0000"/>
                </a:solidFill>
              </a:rPr>
              <a:t>uložit v </a:t>
            </a:r>
            <a:r>
              <a:rPr lang="cs-CZ" sz="3300" b="1" dirty="0" err="1">
                <a:solidFill>
                  <a:srgbClr val="FF0000"/>
                </a:solidFill>
              </a:rPr>
              <a:t>repozitáři</a:t>
            </a:r>
            <a:r>
              <a:rPr lang="cs-CZ" sz="3300" b="1" dirty="0">
                <a:solidFill>
                  <a:srgbClr val="FFC000"/>
                </a:solidFill>
              </a:rPr>
              <a:t> </a:t>
            </a:r>
            <a:r>
              <a:rPr lang="cs-CZ" sz="3300" dirty="0"/>
              <a:t>určeném pro ukládání vědeckých publikací strojově čitelnou elektronickou kopii publikované verze nebo finálního recenzovaného rukopisu přijatého k publikování (nejpozději v den publikování) a pokud možno i související data </a:t>
            </a:r>
          </a:p>
          <a:p>
            <a:pPr algn="just">
              <a:lnSpc>
                <a:spcPct val="120000"/>
              </a:lnSpc>
              <a:defRPr/>
            </a:pPr>
            <a:r>
              <a:rPr lang="cs-CZ" sz="3300" b="1" dirty="0">
                <a:solidFill>
                  <a:srgbClr val="FF0000"/>
                </a:solidFill>
              </a:rPr>
              <a:t>zajistit otevřený přístup k publikaci </a:t>
            </a:r>
            <a:r>
              <a:rPr lang="cs-CZ" sz="3300" dirty="0"/>
              <a:t>(pilotně u vybraných projektů také k souvisejícím výzkumným datům sloužícím k ověření publikovaných výsledků) </a:t>
            </a:r>
          </a:p>
          <a:p>
            <a:pPr algn="just">
              <a:lnSpc>
                <a:spcPct val="120000"/>
              </a:lnSpc>
              <a:defRPr/>
            </a:pPr>
            <a:r>
              <a:rPr lang="cs-CZ" sz="3300" dirty="0"/>
              <a:t>prostřednictvím </a:t>
            </a:r>
            <a:r>
              <a:rPr lang="cs-CZ" sz="3300" dirty="0" err="1"/>
              <a:t>repozitáře</a:t>
            </a:r>
            <a:r>
              <a:rPr lang="cs-CZ" sz="3300" dirty="0"/>
              <a:t> zajistit otevřený přístup k </a:t>
            </a:r>
            <a:r>
              <a:rPr lang="cs-CZ" sz="3300" dirty="0" err="1"/>
              <a:t>metadatům</a:t>
            </a:r>
            <a:r>
              <a:rPr lang="cs-CZ" sz="3300" dirty="0"/>
              <a:t>, která slouží k identifikaci uložené </a:t>
            </a:r>
            <a:r>
              <a:rPr lang="cs-CZ" sz="3300" dirty="0" smtClean="0"/>
              <a:t>publikace</a:t>
            </a:r>
            <a:endParaRPr lang="cs-CZ" sz="3300" dirty="0"/>
          </a:p>
          <a:p>
            <a:pPr algn="just">
              <a:lnSpc>
                <a:spcPct val="120000"/>
              </a:lnSpc>
              <a:defRPr/>
            </a:pPr>
            <a:r>
              <a:rPr lang="cs-CZ" sz="3300" dirty="0"/>
              <a:t>v Digitální knihovně </a:t>
            </a:r>
            <a:r>
              <a:rPr lang="cs-CZ" sz="3300" dirty="0" err="1"/>
              <a:t>UPa</a:t>
            </a:r>
            <a:r>
              <a:rPr lang="cs-CZ" sz="3300" dirty="0"/>
              <a:t> vytvořena kolekce </a:t>
            </a:r>
            <a:r>
              <a:rPr lang="cs-CZ" sz="3300" dirty="0">
                <a:hlinkClick r:id="rId2"/>
              </a:rPr>
              <a:t>Horizont 2020</a:t>
            </a:r>
            <a:r>
              <a:rPr lang="cs-CZ" sz="3300" dirty="0"/>
              <a:t>, do níž budou importovány záznamy z OBD včetně plných textů</a:t>
            </a:r>
          </a:p>
          <a:p>
            <a:endParaRPr lang="cs-CZ" dirty="0"/>
          </a:p>
        </p:txBody>
      </p:sp>
      <p:pic>
        <p:nvPicPr>
          <p:cNvPr id="4" name="Picture 2" descr="http://ec.europa.eu/digital-agenda/sites/digital-agenda/files/horizon2020_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60648"/>
            <a:ext cx="2555776" cy="1432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22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b="1" dirty="0"/>
              <a:t>7. rámcový program EU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/>
          </p:cNvPicPr>
          <p:nvPr>
            <p:ph idx="1"/>
          </p:nvPr>
        </p:nvPicPr>
        <p:blipFill rotWithShape="1">
          <a:blip r:embed="rId2"/>
          <a:srcRect l="18021" t="13059" r="20141" b="6901"/>
          <a:stretch/>
        </p:blipFill>
        <p:spPr bwMode="auto">
          <a:xfrm>
            <a:off x="1043608" y="1412776"/>
            <a:ext cx="7056783" cy="50405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Obdélník 4"/>
          <p:cNvSpPr/>
          <p:nvPr/>
        </p:nvSpPr>
        <p:spPr>
          <a:xfrm>
            <a:off x="4499992" y="4221088"/>
            <a:ext cx="1656184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4572000" y="4432466"/>
            <a:ext cx="17204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EC/FP7/246513</a:t>
            </a:r>
          </a:p>
        </p:txBody>
      </p:sp>
    </p:spTree>
    <p:extLst>
      <p:ext uri="{BB962C8B-B14F-4D97-AF65-F5344CB8AC3E}">
        <p14:creationId xmlns:p14="http://schemas.microsoft.com/office/powerpoint/2010/main" val="335933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600" dirty="0" smtClean="0"/>
              <a:t>Zpřístupnění </a:t>
            </a:r>
            <a:r>
              <a:rPr lang="cs-CZ" sz="3600" dirty="0" err="1" smtClean="0"/>
              <a:t>metadat</a:t>
            </a:r>
            <a:r>
              <a:rPr lang="cs-CZ" sz="3600" dirty="0" smtClean="0"/>
              <a:t> článku na portálu </a:t>
            </a:r>
            <a:r>
              <a:rPr lang="cs-CZ" sz="3600" dirty="0" err="1" smtClean="0"/>
              <a:t>OpenAire</a:t>
            </a:r>
            <a:r>
              <a:rPr lang="cs-CZ" sz="3600" dirty="0" smtClean="0"/>
              <a:t> s odkazem na DK </a:t>
            </a:r>
            <a:r>
              <a:rPr lang="cs-CZ" sz="3600" dirty="0" err="1" smtClean="0"/>
              <a:t>UPa</a:t>
            </a:r>
            <a:endParaRPr lang="cs-CZ" sz="3600" dirty="0"/>
          </a:p>
        </p:txBody>
      </p:sp>
      <p:pic>
        <p:nvPicPr>
          <p:cNvPr id="4" name="Zástupný symbol pro obsah 3"/>
          <p:cNvPicPr>
            <a:picLocks noGrp="1"/>
          </p:cNvPicPr>
          <p:nvPr>
            <p:ph idx="1"/>
          </p:nvPr>
        </p:nvPicPr>
        <p:blipFill rotWithShape="1">
          <a:blip r:embed="rId2"/>
          <a:srcRect l="5805" t="13058" r="6753" b="13852"/>
          <a:stretch/>
        </p:blipFill>
        <p:spPr bwMode="auto">
          <a:xfrm>
            <a:off x="457200" y="1928502"/>
            <a:ext cx="8229600" cy="38693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Zaoblený obdélník 4"/>
          <p:cNvSpPr/>
          <p:nvPr/>
        </p:nvSpPr>
        <p:spPr>
          <a:xfrm>
            <a:off x="6156176" y="3501008"/>
            <a:ext cx="2016224" cy="4320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838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2052" name="Picture 4" descr="http://aoasg.files.wordpress.com/2013/02/cc-by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aoblený obdélník 3"/>
          <p:cNvSpPr/>
          <p:nvPr/>
        </p:nvSpPr>
        <p:spPr>
          <a:xfrm>
            <a:off x="3779912" y="5589240"/>
            <a:ext cx="1656184" cy="11521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04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3" y="0"/>
            <a:ext cx="7569102" cy="6858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5472547" y="6613590"/>
            <a:ext cx="3671455" cy="252136"/>
          </a:xfrm>
          <a:prstGeom prst="rect">
            <a:avLst/>
          </a:prstGeom>
          <a:noFill/>
        </p:spPr>
        <p:txBody>
          <a:bodyPr wrap="square" lIns="82058" tIns="41029" rIns="82058" bIns="41029" rtlCol="0">
            <a:spAutoFit/>
          </a:bodyPr>
          <a:lstStyle/>
          <a:p>
            <a:r>
              <a:rPr lang="cs-CZ" sz="1100" dirty="0">
                <a:hlinkClick r:id="rId3"/>
              </a:rPr>
              <a:t>https://plus.google.com/+PeterSuber/posts/SNUrqfi3KsL</a:t>
            </a:r>
            <a:r>
              <a:rPr lang="cs-CZ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0216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2052" name="Picture 4" descr="http://aoasg.files.wordpress.com/2013/02/cc-by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aoblený obdélník 4"/>
          <p:cNvSpPr/>
          <p:nvPr/>
        </p:nvSpPr>
        <p:spPr>
          <a:xfrm>
            <a:off x="1331640" y="836712"/>
            <a:ext cx="1944216" cy="172819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451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Proč směrnice?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 smtClean="0"/>
              <a:t>Evidence výsledků tvůrčí činnosti na </a:t>
            </a:r>
            <a:r>
              <a:rPr lang="cs-CZ" dirty="0" err="1" smtClean="0"/>
              <a:t>UPa</a:t>
            </a:r>
            <a:r>
              <a:rPr lang="cs-CZ" dirty="0" smtClean="0"/>
              <a:t> dosud nebyla vnitřním předpisem upravena</a:t>
            </a:r>
          </a:p>
          <a:p>
            <a:r>
              <a:rPr lang="cs-CZ" dirty="0" smtClean="0"/>
              <a:t>Definovaná pravidla zajistí lepší možnost kontroly a vyšší </a:t>
            </a:r>
            <a:r>
              <a:rPr lang="cs-CZ" dirty="0"/>
              <a:t>kvalitu uložených </a:t>
            </a:r>
            <a:r>
              <a:rPr lang="cs-CZ" dirty="0" smtClean="0"/>
              <a:t>záznamů</a:t>
            </a:r>
          </a:p>
          <a:p>
            <a:r>
              <a:rPr lang="cs-CZ" dirty="0" smtClean="0">
                <a:solidFill>
                  <a:srgbClr val="FF0000"/>
                </a:solidFill>
              </a:rPr>
              <a:t>Ukládání </a:t>
            </a:r>
            <a:r>
              <a:rPr lang="cs-CZ" dirty="0">
                <a:solidFill>
                  <a:srgbClr val="FF0000"/>
                </a:solidFill>
              </a:rPr>
              <a:t>plných textů </a:t>
            </a:r>
            <a:r>
              <a:rPr lang="cs-CZ" dirty="0" smtClean="0">
                <a:solidFill>
                  <a:srgbClr val="FF0000"/>
                </a:solidFill>
              </a:rPr>
              <a:t>je v souladu s doporučením RVVI výzkumným organizacím </a:t>
            </a:r>
            <a:r>
              <a:rPr lang="cs-CZ" dirty="0" smtClean="0"/>
              <a:t>…„</a:t>
            </a:r>
            <a:r>
              <a:rPr lang="cs-CZ" i="1" dirty="0" smtClean="0"/>
              <a:t>přijmout vnitřní předpisy a podporu efektivního naplnění zásad otevřeného přístupu k vědeckým publikacím</a:t>
            </a:r>
            <a:r>
              <a:rPr lang="cs-CZ" dirty="0" smtClean="0"/>
              <a:t>“  </a:t>
            </a:r>
            <a:r>
              <a:rPr lang="cs-CZ" dirty="0" smtClean="0">
                <a:solidFill>
                  <a:srgbClr val="FF0000"/>
                </a:solidFill>
              </a:rPr>
              <a:t>schváleným na zasedání RVVI dne 28. 2. 2014</a:t>
            </a:r>
            <a:endParaRPr lang="cs-CZ" dirty="0">
              <a:solidFill>
                <a:srgbClr val="FF0000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7407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994121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Závratný růst cen vědeckých periodik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lnSpc>
                <a:spcPct val="95000"/>
              </a:lnSpc>
              <a:buNone/>
            </a:pPr>
            <a:r>
              <a:rPr lang="cs-CZ" sz="5100" dirty="0" smtClean="0">
                <a:solidFill>
                  <a:srgbClr val="000000"/>
                </a:solidFill>
                <a:cs typeface="Trebuchet MS"/>
              </a:rPr>
              <a:t>Ceny se mezi rokem 1986 a 2009 zvýšily o neuvěřitelných </a:t>
            </a:r>
            <a:r>
              <a:rPr lang="cs-CZ" sz="5100" dirty="0" smtClean="0">
                <a:solidFill>
                  <a:srgbClr val="FF0000"/>
                </a:solidFill>
                <a:cs typeface="Trebuchet MS"/>
              </a:rPr>
              <a:t>381 %!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cs-CZ" sz="5100" dirty="0" smtClean="0">
                <a:solidFill>
                  <a:srgbClr val="000000"/>
                </a:solidFill>
                <a:cs typeface="Trebuchet MS"/>
              </a:rPr>
              <a:t>Rozpočty knihoven ani ve vyspělých zemích nedokáží tento nárůst pokrýt a dochází k rušení předplatných</a:t>
            </a:r>
          </a:p>
          <a:p>
            <a:pPr marL="0" indent="0">
              <a:lnSpc>
                <a:spcPct val="95000"/>
              </a:lnSpc>
              <a:buNone/>
            </a:pPr>
            <a:endParaRPr lang="cs-CZ" sz="5100" dirty="0" smtClean="0">
              <a:solidFill>
                <a:srgbClr val="000000"/>
              </a:solidFill>
              <a:cs typeface="Trebuchet MS"/>
            </a:endParaRPr>
          </a:p>
          <a:p>
            <a:pPr marL="0" indent="0">
              <a:lnSpc>
                <a:spcPct val="95000"/>
              </a:lnSpc>
              <a:buNone/>
            </a:pPr>
            <a:r>
              <a:rPr lang="cs-CZ" sz="5100" dirty="0"/>
              <a:t>Předplatné pro </a:t>
            </a:r>
            <a:r>
              <a:rPr lang="cs-CZ" sz="5100" dirty="0" err="1"/>
              <a:t>UPa</a:t>
            </a:r>
            <a:r>
              <a:rPr lang="cs-CZ" sz="5100" dirty="0"/>
              <a:t> v roce 2015 u vydavatelství </a:t>
            </a:r>
            <a:r>
              <a:rPr lang="cs-CZ" sz="5100" dirty="0" err="1" smtClean="0"/>
              <a:t>Elsevier</a:t>
            </a:r>
            <a:r>
              <a:rPr lang="cs-CZ" sz="5100" dirty="0" smtClean="0"/>
              <a:t>: </a:t>
            </a:r>
            <a:r>
              <a:rPr lang="cs-CZ" sz="5100" dirty="0" smtClean="0">
                <a:solidFill>
                  <a:srgbClr val="FF0000"/>
                </a:solidFill>
                <a:cs typeface="Trebuchet MS"/>
              </a:rPr>
              <a:t>62 921 EUR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cs-CZ" sz="5100" dirty="0" smtClean="0">
                <a:cs typeface="Trebuchet MS"/>
              </a:rPr>
              <a:t>z toho </a:t>
            </a:r>
            <a:r>
              <a:rPr lang="cs-CZ" sz="5100" dirty="0" err="1" smtClean="0">
                <a:cs typeface="Trebuchet MS"/>
              </a:rPr>
              <a:t>UPa</a:t>
            </a:r>
            <a:r>
              <a:rPr lang="cs-CZ" sz="5100" dirty="0" smtClean="0">
                <a:cs typeface="Trebuchet MS"/>
              </a:rPr>
              <a:t> hradila 1,275 mil. Kč včetně DPH. Zbylých 41 % je uhrazeno z dotačního programu MŠMT</a:t>
            </a:r>
          </a:p>
          <a:p>
            <a:pPr marL="0" indent="0">
              <a:lnSpc>
                <a:spcPct val="95000"/>
              </a:lnSpc>
              <a:buNone/>
            </a:pPr>
            <a:endParaRPr lang="cs-CZ" sz="5100" dirty="0" smtClean="0">
              <a:cs typeface="Trebuchet MS"/>
            </a:endParaRPr>
          </a:p>
          <a:p>
            <a:pPr marL="0" indent="0">
              <a:lnSpc>
                <a:spcPct val="95000"/>
              </a:lnSpc>
              <a:buNone/>
            </a:pPr>
            <a:r>
              <a:rPr lang="cs-CZ" sz="5100" dirty="0" smtClean="0">
                <a:cs typeface="Trebuchet MS"/>
              </a:rPr>
              <a:t>Rok 2018 bez dotací – více než 70 tis. EUR, tj. více než 2,1  mil. Kč</a:t>
            </a:r>
            <a:endParaRPr lang="en-US" sz="5100" dirty="0">
              <a:cs typeface="Trebuchet MS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 "/>
            </a:pPr>
            <a:r>
              <a:rPr lang="en-US" sz="3400" dirty="0">
                <a:solidFill>
                  <a:srgbClr val="000000"/>
                </a:solidFill>
                <a:cs typeface="Trebuchet MS"/>
              </a:rPr>
              <a:t> </a:t>
            </a:r>
            <a:endParaRPr lang="en-US" sz="3400" dirty="0">
              <a:cs typeface="Trebuchet MS"/>
            </a:endParaRPr>
          </a:p>
          <a:p>
            <a:pPr marL="400050" lvl="1" indent="0">
              <a:lnSpc>
                <a:spcPct val="95000"/>
              </a:lnSpc>
              <a:buClr>
                <a:srgbClr val="000000"/>
              </a:buClr>
              <a:buSzPct val="100000"/>
              <a:buNone/>
            </a:pPr>
            <a:r>
              <a:rPr lang="en-US" sz="2200" dirty="0">
                <a:solidFill>
                  <a:srgbClr val="000000"/>
                </a:solidFill>
                <a:latin typeface="Trebuchet MS"/>
                <a:cs typeface="Trebuchet MS"/>
              </a:rPr>
              <a:t> </a:t>
            </a:r>
            <a:endParaRPr lang="en-US" sz="2200" dirty="0">
              <a:latin typeface="Trebuchet MS"/>
              <a:cs typeface="Trebuchet MS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</a:pPr>
            <a:endParaRPr lang="en-US" sz="2200" dirty="0">
              <a:solidFill>
                <a:srgbClr val="000000"/>
              </a:solidFill>
              <a:latin typeface="Trebuchet MS"/>
              <a:cs typeface="Trebuchet MS"/>
            </a:endParaRP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</p:txBody>
      </p:sp>
      <p:sp>
        <p:nvSpPr>
          <p:cNvPr id="7" name="Zástupný symbol pro obsah 6"/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endParaRPr lang="cs-CZ" dirty="0"/>
          </a:p>
        </p:txBody>
      </p:sp>
      <p:pic>
        <p:nvPicPr>
          <p:cNvPr id="8" name="Picture 6" descr="arl 1986-20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4260" y="1268760"/>
            <a:ext cx="4198606" cy="4763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96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Vydávání vědeckých časopisů je výnosný byznys!</a:t>
            </a:r>
            <a:endParaRPr lang="cs-CZ" dirty="0"/>
          </a:p>
        </p:txBody>
      </p:sp>
      <p:pic>
        <p:nvPicPr>
          <p:cNvPr id="6" name="Picture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560" y="1772816"/>
            <a:ext cx="7992888" cy="3456384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899592" y="5589240"/>
            <a:ext cx="756084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cs typeface="Trebuchet MS"/>
              </a:rPr>
              <a:t>Source: Bosch, Stephen, and Kittie Henderson. "The Winds Of Change: Periodicals Price Survey 2013." </a:t>
            </a:r>
            <a:r>
              <a:rPr lang="en-US" sz="1600" i="1" dirty="0">
                <a:cs typeface="Trebuchet MS"/>
              </a:rPr>
              <a:t>Library Journal </a:t>
            </a:r>
            <a:r>
              <a:rPr lang="en-US" sz="1600" dirty="0">
                <a:cs typeface="Trebuchet MS"/>
              </a:rPr>
              <a:t>21 July 2013. </a:t>
            </a:r>
            <a:r>
              <a:rPr lang="en-US" sz="1600" dirty="0">
                <a:cs typeface="Trebuchet MS"/>
                <a:hlinkClick r:id="rId3"/>
              </a:rPr>
              <a:t>http://lj.libraryjournal.com/2013/04/publishing/the-winds-of-change-periodicals-price-survey-2013</a:t>
            </a:r>
            <a:r>
              <a:rPr lang="en-US" sz="1600" dirty="0">
                <a:cs typeface="Trebuchet MS"/>
              </a:rPr>
              <a:t>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1978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Proč je ten byznys pro vydavatele tak výhodný?</a:t>
            </a:r>
            <a:endParaRPr lang="cs-CZ" dirty="0"/>
          </a:p>
        </p:txBody>
      </p:sp>
      <p:pic>
        <p:nvPicPr>
          <p:cNvPr id="4" name="Picture 5" descr="Just octopus &amp; tex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87624" y="1600200"/>
            <a:ext cx="7056784" cy="45259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</p:pic>
      <p:sp>
        <p:nvSpPr>
          <p:cNvPr id="5" name="TextovéPole 4"/>
          <p:cNvSpPr txBox="1"/>
          <p:nvPr/>
        </p:nvSpPr>
        <p:spPr>
          <a:xfrm>
            <a:off x="1403648" y="6237312"/>
            <a:ext cx="68407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cs-CZ" sz="1600" dirty="0">
                <a:solidFill>
                  <a:srgbClr val="000000"/>
                </a:solidFill>
                <a:ea typeface="Trebuchet MS"/>
                <a:cs typeface="Trebuchet MS"/>
                <a:sym typeface="Trebuchet MS"/>
              </a:rPr>
              <a:t>Zdroj: </a:t>
            </a:r>
            <a:r>
              <a:rPr lang="en" sz="1600" dirty="0">
                <a:solidFill>
                  <a:srgbClr val="000000"/>
                </a:solidFill>
                <a:ea typeface="Trebuchet MS"/>
                <a:cs typeface="Trebuchet MS"/>
                <a:sym typeface="Trebuchet MS"/>
              </a:rPr>
              <a:t>Jill Cirasella</a:t>
            </a:r>
            <a:r>
              <a:rPr lang="cs-CZ" sz="1600" dirty="0">
                <a:solidFill>
                  <a:srgbClr val="000000"/>
                </a:solidFill>
                <a:ea typeface="Trebuchet MS"/>
                <a:cs typeface="Trebuchet MS"/>
                <a:sym typeface="Trebuchet MS"/>
              </a:rPr>
              <a:t>. </a:t>
            </a:r>
            <a:r>
              <a:rPr lang="en-US" sz="1600" b="1" dirty="0">
                <a:ea typeface="Trebuchet MS"/>
                <a:cs typeface="Trebuchet MS"/>
                <a:sym typeface="Trebuchet MS"/>
              </a:rPr>
              <a:t>Open Access to Scholarly Literature:</a:t>
            </a:r>
          </a:p>
          <a:p>
            <a:pPr lvl="0" algn="ctr">
              <a:spcBef>
                <a:spcPts val="0"/>
              </a:spcBef>
            </a:pPr>
            <a:r>
              <a:rPr lang="en-US" sz="1600" b="1" dirty="0">
                <a:solidFill>
                  <a:srgbClr val="000000"/>
                </a:solidFill>
                <a:ea typeface="Trebuchet MS"/>
                <a:cs typeface="Trebuchet MS"/>
                <a:sym typeface="Trebuchet MS"/>
              </a:rPr>
              <a:t>Which Side Are You On?</a:t>
            </a:r>
            <a:r>
              <a:rPr lang="cs-CZ" sz="1600" b="1" dirty="0">
                <a:solidFill>
                  <a:srgbClr val="000000"/>
                </a:solidFill>
                <a:ea typeface="Trebuchet MS"/>
                <a:cs typeface="Trebuchet MS"/>
                <a:sym typeface="Trebuchet MS"/>
              </a:rPr>
              <a:t> </a:t>
            </a:r>
            <a:r>
              <a:rPr lang="en-US" sz="1600" dirty="0">
                <a:ea typeface="Trebuchet MS"/>
                <a:cs typeface="Trebuchet MS"/>
                <a:sym typeface="Trebuchet MS"/>
                <a:hlinkClick r:id="rId4"/>
              </a:rPr>
              <a:t>http://tinyurl.com/OAwhichside</a:t>
            </a:r>
            <a:r>
              <a:rPr lang="en-US" sz="1600" dirty="0">
                <a:ea typeface="Trebuchet MS"/>
                <a:cs typeface="Trebuchet MS"/>
                <a:sym typeface="Trebuchet MS"/>
              </a:rPr>
              <a:t> </a:t>
            </a:r>
            <a:endParaRPr lang="en-US" sz="16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7097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Kolik stojí předplatné </a:t>
            </a:r>
            <a:r>
              <a:rPr lang="cs-CZ" dirty="0" err="1" smtClean="0"/>
              <a:t>UPa</a:t>
            </a:r>
            <a:r>
              <a:rPr lang="cs-CZ" dirty="0" smtClean="0"/>
              <a:t>?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4855655"/>
              </p:ext>
            </p:extLst>
          </p:nvPr>
        </p:nvGraphicFramePr>
        <p:xfrm>
          <a:off x="457200" y="1600200"/>
          <a:ext cx="8229600" cy="1670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8496"/>
                <a:gridCol w="1296144"/>
                <a:gridCol w="1872208"/>
                <a:gridCol w="1872208"/>
                <a:gridCol w="1810544"/>
              </a:tblGrid>
              <a:tr h="370840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předpoklad 2016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předpoklad 2017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předpoklad 2018 bez dotací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Elsevier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1 274 921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1 329 380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1 405 842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2 112 000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Springer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303 544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318 561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335 637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422 000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Wiley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593 060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618 169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648 169</a:t>
                      </a:r>
                      <a:endParaRPr lang="cs-CZ" sz="18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1 393 000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TextovéPole 5"/>
          <p:cNvSpPr txBox="1"/>
          <p:nvPr/>
        </p:nvSpPr>
        <p:spPr>
          <a:xfrm>
            <a:off x="611560" y="5085184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prstClr val="black"/>
                </a:solidFill>
              </a:rPr>
              <a:t>Průměrný roční zisk </a:t>
            </a:r>
            <a:r>
              <a:rPr lang="cs-CZ" dirty="0" err="1" smtClean="0">
                <a:solidFill>
                  <a:prstClr val="black"/>
                </a:solidFill>
              </a:rPr>
              <a:t>Elsevieru</a:t>
            </a:r>
            <a:r>
              <a:rPr lang="cs-CZ" dirty="0" smtClean="0">
                <a:solidFill>
                  <a:prstClr val="black"/>
                </a:solidFill>
              </a:rPr>
              <a:t> v letech 2005 až 2013:  30 až 37 %</a:t>
            </a:r>
          </a:p>
          <a:p>
            <a:r>
              <a:rPr lang="cs-CZ" dirty="0" smtClean="0">
                <a:solidFill>
                  <a:prstClr val="black"/>
                </a:solidFill>
              </a:rPr>
              <a:t>Výše </a:t>
            </a:r>
            <a:r>
              <a:rPr lang="cs-CZ" dirty="0" err="1" smtClean="0">
                <a:solidFill>
                  <a:prstClr val="black"/>
                </a:solidFill>
              </a:rPr>
              <a:t>APCs</a:t>
            </a:r>
            <a:r>
              <a:rPr lang="cs-CZ" dirty="0" smtClean="0">
                <a:solidFill>
                  <a:prstClr val="black"/>
                </a:solidFill>
              </a:rPr>
              <a:t>  za otevření článku v </a:t>
            </a:r>
            <a:r>
              <a:rPr lang="cs-CZ" dirty="0" err="1" smtClean="0">
                <a:solidFill>
                  <a:prstClr val="black"/>
                </a:solidFill>
              </a:rPr>
              <a:t>Journal</a:t>
            </a:r>
            <a:r>
              <a:rPr lang="cs-CZ" dirty="0" smtClean="0">
                <a:solidFill>
                  <a:prstClr val="black"/>
                </a:solidFill>
              </a:rPr>
              <a:t> </a:t>
            </a:r>
            <a:r>
              <a:rPr lang="cs-CZ" dirty="0" err="1" smtClean="0">
                <a:solidFill>
                  <a:prstClr val="black"/>
                </a:solidFill>
              </a:rPr>
              <a:t>of</a:t>
            </a:r>
            <a:r>
              <a:rPr lang="cs-CZ" dirty="0" smtClean="0">
                <a:solidFill>
                  <a:prstClr val="black"/>
                </a:solidFill>
              </a:rPr>
              <a:t> </a:t>
            </a:r>
            <a:r>
              <a:rPr lang="cs-CZ" dirty="0" err="1" smtClean="0">
                <a:solidFill>
                  <a:prstClr val="black"/>
                </a:solidFill>
              </a:rPr>
              <a:t>Chromatography</a:t>
            </a:r>
            <a:r>
              <a:rPr lang="cs-CZ" dirty="0" smtClean="0">
                <a:solidFill>
                  <a:prstClr val="black"/>
                </a:solidFill>
              </a:rPr>
              <a:t> A – 3 600 USD</a:t>
            </a:r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09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 idx="4294967295"/>
          </p:nvPr>
        </p:nvSpPr>
        <p:spPr>
          <a:xfrm>
            <a:off x="539552" y="1412776"/>
            <a:ext cx="8604448" cy="4356199"/>
          </a:xfrm>
        </p:spPr>
        <p:txBody>
          <a:bodyPr>
            <a:normAutofit fontScale="90000"/>
          </a:bodyPr>
          <a:lstStyle/>
          <a:p>
            <a:r>
              <a:rPr lang="en-US" dirty="0"/>
              <a:t>Christmas is over</a:t>
            </a:r>
            <a:r>
              <a:rPr lang="en-US" dirty="0" smtClean="0"/>
              <a:t>.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en-US" dirty="0" smtClean="0"/>
              <a:t> </a:t>
            </a:r>
            <a:r>
              <a:rPr lang="en-US" dirty="0"/>
              <a:t>Research funding should go to research, not to publishers!</a:t>
            </a:r>
            <a:br>
              <a:rPr lang="en-US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en-US" dirty="0" smtClean="0">
                <a:hlinkClick r:id="rId2"/>
              </a:rPr>
              <a:t>LERU </a:t>
            </a:r>
            <a:r>
              <a:rPr lang="en-US" dirty="0">
                <a:hlinkClick r:id="rId2"/>
              </a:rPr>
              <a:t>Statement</a:t>
            </a:r>
            <a:r>
              <a:rPr lang="en-US" dirty="0"/>
              <a:t> for the 2016 Dutch EU </a:t>
            </a:r>
            <a:r>
              <a:rPr lang="en-US" dirty="0" smtClean="0"/>
              <a:t>Presidency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sz="2200" dirty="0"/>
              <a:t>http://www.leru.org/index.php/public/extra/signtheLERUstatement</a:t>
            </a:r>
            <a:r>
              <a:rPr lang="cs-CZ" sz="2200" dirty="0" smtClean="0"/>
              <a:t>/</a:t>
            </a:r>
            <a:br>
              <a:rPr lang="cs-CZ" sz="2200" dirty="0" smtClean="0"/>
            </a:br>
            <a:r>
              <a:rPr lang="en-US" dirty="0"/>
              <a:t/>
            </a:r>
            <a:br>
              <a:rPr lang="en-US" dirty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3761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2003823"/>
          </a:xfrm>
        </p:spPr>
        <p:txBody>
          <a:bodyPr>
            <a:noAutofit/>
          </a:bodyPr>
          <a:lstStyle/>
          <a:p>
            <a:r>
              <a:rPr lang="cs-CZ" sz="2400" dirty="0"/>
              <a:t>Je klasický  vydavatelský model do budoucna udržitelný?</a:t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12" name="Zástupný symbol pro obsah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Inovativní nástroje v procesu vědecké komunikace</a:t>
            </a:r>
          </a:p>
        </p:txBody>
      </p:sp>
      <p:sp>
        <p:nvSpPr>
          <p:cNvPr id="11" name="Zástupný symbol pro text 10"/>
          <p:cNvSpPr>
            <a:spLocks noGrp="1"/>
          </p:cNvSpPr>
          <p:nvPr>
            <p:ph type="body" sz="half" idx="2"/>
          </p:nvPr>
        </p:nvSpPr>
        <p:spPr>
          <a:xfrm>
            <a:off x="457202" y="1916832"/>
            <a:ext cx="3008313" cy="4209333"/>
          </a:xfrm>
        </p:spPr>
        <p:txBody>
          <a:bodyPr/>
          <a:lstStyle/>
          <a:p>
            <a:endParaRPr lang="cs-CZ" sz="2000" dirty="0"/>
          </a:p>
          <a:p>
            <a:r>
              <a:rPr lang="cs-CZ" sz="2000" dirty="0" smtClean="0"/>
              <a:t>Jaké nástroje používáte?</a:t>
            </a:r>
          </a:p>
          <a:p>
            <a:endParaRPr lang="cs-CZ" sz="2000" dirty="0"/>
          </a:p>
          <a:p>
            <a:r>
              <a:rPr lang="cs-CZ" sz="2000" dirty="0" smtClean="0"/>
              <a:t>Zúčastněte se celosvětového výzkumu</a:t>
            </a:r>
          </a:p>
          <a:p>
            <a:r>
              <a:rPr lang="cs-CZ" dirty="0">
                <a:hlinkClick r:id="rId2"/>
              </a:rPr>
              <a:t>https://</a:t>
            </a:r>
            <a:r>
              <a:rPr lang="cs-CZ" dirty="0" smtClean="0">
                <a:hlinkClick r:id="rId2"/>
              </a:rPr>
              <a:t>innoscholcomm.typeform.com/to/Csvr7b?source=2P5A8R</a:t>
            </a:r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Více informací na</a:t>
            </a:r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://101innovations.wordpress.com</a:t>
            </a:r>
            <a:endParaRPr lang="cs-CZ" dirty="0" smtClean="0"/>
          </a:p>
          <a:p>
            <a:endParaRPr lang="cs-CZ" dirty="0"/>
          </a:p>
        </p:txBody>
      </p:sp>
      <p:pic>
        <p:nvPicPr>
          <p:cNvPr id="1028" name="Picture 4" descr="https://d4z6dx8qrln4r.cloudfront.net/image-54f8b90e79af1-defaul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412776"/>
            <a:ext cx="6264696" cy="470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11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3600" dirty="0"/>
              <a:t>Publikování v otevřených časopisech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sz="3100" dirty="0"/>
              <a:t>Poplatek za publikování (lze hradit z grantu, ze speciálního fondu vytvořeného v instituci, někdy bývá prominut…)</a:t>
            </a:r>
          </a:p>
          <a:p>
            <a:r>
              <a:rPr lang="cs-CZ" sz="3100" dirty="0"/>
              <a:t>Zpřístupnění článku pod veřejnou licencí </a:t>
            </a:r>
            <a:r>
              <a:rPr lang="cs-CZ" sz="3100" dirty="0" err="1"/>
              <a:t>Creative</a:t>
            </a:r>
            <a:r>
              <a:rPr lang="cs-CZ" sz="3100" dirty="0"/>
              <a:t> </a:t>
            </a:r>
            <a:r>
              <a:rPr lang="cs-CZ" sz="3100" dirty="0" err="1"/>
              <a:t>Commons</a:t>
            </a:r>
            <a:endParaRPr lang="cs-CZ" sz="3100" dirty="0"/>
          </a:p>
          <a:p>
            <a:r>
              <a:rPr lang="cs-CZ" sz="3100" dirty="0"/>
              <a:t>Často otevřené recenzní řízení</a:t>
            </a:r>
          </a:p>
          <a:p>
            <a:r>
              <a:rPr lang="cs-CZ" sz="3100" dirty="0"/>
              <a:t>Seznam věrohodných otevřených časopisů </a:t>
            </a:r>
            <a:endParaRPr lang="cs-CZ" sz="3100" dirty="0" smtClean="0"/>
          </a:p>
          <a:p>
            <a:endParaRPr lang="cs-CZ" sz="3100" dirty="0"/>
          </a:p>
          <a:p>
            <a:r>
              <a:rPr lang="cs-CZ" dirty="0"/>
              <a:t>Otevřené časopisy získávají prestiž stejně jako klasické časopisy kvalitou článků a excelencí svých editorů a recenzentů – viz indexované časopisy ve </a:t>
            </a:r>
            <a:r>
              <a:rPr lang="en-US" dirty="0"/>
              <a:t>Web of Science (</a:t>
            </a:r>
            <a:r>
              <a:rPr lang="en-US" dirty="0">
                <a:hlinkClick r:id="rId2"/>
              </a:rPr>
              <a:t>title list</a:t>
            </a:r>
            <a:r>
              <a:rPr lang="en-US" dirty="0"/>
              <a:t>)</a:t>
            </a:r>
            <a:r>
              <a:rPr lang="cs-CZ" dirty="0"/>
              <a:t> a </a:t>
            </a:r>
            <a:r>
              <a:rPr lang="en-US" dirty="0"/>
              <a:t>Scopus (</a:t>
            </a:r>
            <a:r>
              <a:rPr lang="en-US" dirty="0">
                <a:hlinkClick r:id="rId3"/>
              </a:rPr>
              <a:t>title list</a:t>
            </a:r>
            <a:r>
              <a:rPr lang="en-US" dirty="0"/>
              <a:t>)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Samozřejmě – i zde existují rizika. Pozor na tzv. </a:t>
            </a:r>
            <a:r>
              <a:rPr lang="cs-CZ" dirty="0" smtClean="0">
                <a:hlinkClick r:id="rId4"/>
              </a:rPr>
              <a:t>predátory</a:t>
            </a:r>
            <a:r>
              <a:rPr lang="cs-CZ" dirty="0" smtClean="0"/>
              <a:t> </a:t>
            </a:r>
            <a:r>
              <a:rPr lang="cs-CZ" dirty="0"/>
              <a:t>a na ukradené identity časopisů – tzv. </a:t>
            </a:r>
            <a:r>
              <a:rPr lang="cs-CZ" dirty="0" err="1">
                <a:hlinkClick r:id="rId5"/>
              </a:rPr>
              <a:t>hijacked</a:t>
            </a:r>
            <a:r>
              <a:rPr lang="cs-CZ" dirty="0">
                <a:hlinkClick r:id="rId5"/>
              </a:rPr>
              <a:t> </a:t>
            </a:r>
            <a:r>
              <a:rPr lang="cs-CZ" dirty="0" err="1">
                <a:hlinkClick r:id="rId5"/>
              </a:rPr>
              <a:t>journals</a:t>
            </a:r>
            <a:r>
              <a:rPr lang="cs-CZ" dirty="0">
                <a:hlinkClick r:id="rId5"/>
              </a:rPr>
              <a:t> </a:t>
            </a:r>
            <a:endParaRPr lang="cs-CZ" dirty="0"/>
          </a:p>
          <a:p>
            <a:r>
              <a:rPr lang="cs-CZ" dirty="0"/>
              <a:t>Praktické informace k otevřenému přístupu - </a:t>
            </a:r>
            <a:r>
              <a:rPr lang="cs-CZ" dirty="0">
                <a:hlinkClick r:id="rId6"/>
              </a:rPr>
              <a:t>http://</a:t>
            </a:r>
            <a:r>
              <a:rPr lang="cs-CZ" dirty="0" smtClean="0">
                <a:hlinkClick r:id="rId6"/>
              </a:rPr>
              <a:t>www.upce.cz/knihovna/podpora/oa.html</a:t>
            </a:r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4" name="Picture 2" descr="Directory of Open Access Journals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859989"/>
            <a:ext cx="2808311" cy="446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Výsledek obrázku pro logo open acces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7949" y="260648"/>
            <a:ext cx="1143000" cy="120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5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b="1" dirty="0" smtClean="0"/>
              <a:t>Zpět ke směrnici č. 2/2015</a:t>
            </a:r>
            <a:endParaRPr lang="cs-CZ" sz="3200" b="1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Záznamy se budou vkládat průběžně</a:t>
            </a:r>
            <a:endParaRPr lang="cs-CZ" dirty="0" smtClean="0"/>
          </a:p>
          <a:p>
            <a:r>
              <a:rPr lang="cs-CZ" dirty="0" smtClean="0"/>
              <a:t>Soubor/y </a:t>
            </a:r>
            <a:r>
              <a:rPr lang="cs-CZ" dirty="0"/>
              <a:t>s plným </a:t>
            </a:r>
            <a:r>
              <a:rPr lang="cs-CZ" dirty="0" smtClean="0"/>
              <a:t>textem </a:t>
            </a:r>
            <a:r>
              <a:rPr lang="cs-CZ" dirty="0"/>
              <a:t>je možno </a:t>
            </a:r>
            <a:r>
              <a:rPr lang="cs-CZ" dirty="0" smtClean="0"/>
              <a:t>uložit již k záznamu ve stavu rozpracovaný</a:t>
            </a:r>
            <a:endParaRPr lang="cs-CZ" dirty="0"/>
          </a:p>
          <a:p>
            <a:r>
              <a:rPr lang="cs-CZ" dirty="0" smtClean="0"/>
              <a:t>Doporučuji </a:t>
            </a:r>
            <a:r>
              <a:rPr lang="cs-CZ" dirty="0" smtClean="0"/>
              <a:t>využívat možnost převzetí záznamů </a:t>
            </a:r>
            <a:r>
              <a:rPr lang="cs-CZ" dirty="0" err="1" smtClean="0"/>
              <a:t>naimportovaných</a:t>
            </a:r>
            <a:r>
              <a:rPr lang="cs-CZ" dirty="0" smtClean="0"/>
              <a:t> z Web </a:t>
            </a:r>
            <a:r>
              <a:rPr lang="cs-CZ" dirty="0" err="1" smtClean="0"/>
              <a:t>of</a:t>
            </a:r>
            <a:r>
              <a:rPr lang="cs-CZ" dirty="0" smtClean="0"/>
              <a:t> Science (složka – Seznam importovaných záznamů) – výhodou je automatické vyplnění </a:t>
            </a:r>
            <a:r>
              <a:rPr lang="cs-CZ" dirty="0"/>
              <a:t>pole </a:t>
            </a:r>
            <a:r>
              <a:rPr lang="cs-CZ" dirty="0" smtClean="0"/>
              <a:t>„Kód </a:t>
            </a:r>
            <a:r>
              <a:rPr lang="cs-CZ" dirty="0"/>
              <a:t>UT </a:t>
            </a:r>
            <a:r>
              <a:rPr lang="cs-CZ" dirty="0" err="1" smtClean="0"/>
              <a:t>WoS</a:t>
            </a:r>
            <a:r>
              <a:rPr lang="cs-CZ" dirty="0" smtClean="0"/>
              <a:t>“</a:t>
            </a:r>
          </a:p>
          <a:p>
            <a:r>
              <a:rPr lang="cs-CZ" dirty="0" smtClean="0">
                <a:hlinkClick r:id="rId2"/>
              </a:rPr>
              <a:t>Podrobný návod na převzetí záznamu - video 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41988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/>
          <p:nvPr/>
        </p:nvPicPr>
        <p:blipFill rotWithShape="1">
          <a:blip r:embed="rId2"/>
          <a:srcRect t="12647" b="6707"/>
          <a:stretch/>
        </p:blipFill>
        <p:spPr bwMode="auto">
          <a:xfrm>
            <a:off x="827584" y="980728"/>
            <a:ext cx="7344816" cy="5040560"/>
          </a:xfrm>
          <a:prstGeom prst="rect">
            <a:avLst/>
          </a:prstGeom>
          <a:ln w="6350">
            <a:solidFill>
              <a:sysClr val="windowText" lastClr="0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5302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Import záznamů s plnými texty z OBD do Digitální knihovny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Připravuje se testování</a:t>
            </a:r>
          </a:p>
          <a:p>
            <a:r>
              <a:rPr lang="cs-CZ" dirty="0" smtClean="0"/>
              <a:t>Otevřený přístup v Digitální knihovně bude nastaven v souladu s licenčními pravidly vydavatelů, tj. bude respektováno vydavatelem stanovené embargo, pokud autor v OBD neurčí jinak. Za nastavení </a:t>
            </a:r>
            <a:r>
              <a:rPr lang="cs-CZ" smtClean="0"/>
              <a:t>v DK odpovídá </a:t>
            </a:r>
            <a:r>
              <a:rPr lang="cs-CZ" dirty="0" smtClean="0"/>
              <a:t>UK</a:t>
            </a:r>
          </a:p>
          <a:p>
            <a:r>
              <a:rPr lang="cs-CZ" dirty="0" smtClean="0"/>
              <a:t>Výjimkou jsou publikace realizované v projektech programu Horizont 2020, kde embargo může být max. 6 (přírodní vědy) resp. 12 měsíců (humanitní vědy) – autor je povinen v OBD datum otevření nastavit, do DK se toto datum přenese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609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 čemu slouží uložené výsledky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Ke splnění povinnosti předávat informace o výsledcích výzkumu … podle zákona č. 130/2002 Sb. … do RIV</a:t>
            </a:r>
          </a:p>
          <a:p>
            <a:r>
              <a:rPr lang="cs-CZ" dirty="0" smtClean="0"/>
              <a:t>Jako jeden z podkladů pro vnitřní hodnocení akademických pracovníků (naplnění podmínek vnitřního hodnocení VŠ </a:t>
            </a:r>
            <a:r>
              <a:rPr lang="cs-CZ" smtClean="0"/>
              <a:t>podle připravované novely </a:t>
            </a:r>
            <a:r>
              <a:rPr lang="cs-CZ" dirty="0" smtClean="0"/>
              <a:t>VŠ zákona)</a:t>
            </a:r>
          </a:p>
          <a:p>
            <a:r>
              <a:rPr lang="cs-CZ" dirty="0" smtClean="0"/>
              <a:t>Ke splnění povinnosti uložení publikovaného výsledku v souladu s pravidly programu Horizont 2020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5517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600" dirty="0" smtClean="0"/>
              <a:t>Rozložení publikací v impaktovaných časopisech v letech 2014 až 09/2015</a:t>
            </a:r>
            <a:br>
              <a:rPr lang="cs-CZ" sz="3600" dirty="0" smtClean="0"/>
            </a:br>
            <a:r>
              <a:rPr lang="cs-CZ" sz="3600" dirty="0" smtClean="0"/>
              <a:t>podle politiky vydavatelů</a:t>
            </a:r>
            <a:endParaRPr lang="cs-CZ" sz="36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3057122"/>
              </p:ext>
            </p:extLst>
          </p:nvPr>
        </p:nvGraphicFramePr>
        <p:xfrm>
          <a:off x="467544" y="1844824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695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 počtech článků (celkem 462)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5138040"/>
              </p:ext>
            </p:extLst>
          </p:nvPr>
        </p:nvGraphicFramePr>
        <p:xfrm>
          <a:off x="467544" y="1124744"/>
          <a:ext cx="8229600" cy="4785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683568" y="5733256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 toho 136 časopisů vydavatelství </a:t>
            </a:r>
            <a:r>
              <a:rPr lang="cs-CZ" dirty="0" err="1" smtClean="0"/>
              <a:t>Elsevier</a:t>
            </a:r>
            <a:endParaRPr lang="cs-CZ" dirty="0"/>
          </a:p>
        </p:txBody>
      </p:sp>
      <p:cxnSp>
        <p:nvCxnSpPr>
          <p:cNvPr id="7" name="Přímá spojnice se šipkou 6"/>
          <p:cNvCxnSpPr/>
          <p:nvPr/>
        </p:nvCxnSpPr>
        <p:spPr>
          <a:xfrm flipV="1">
            <a:off x="899592" y="4509120"/>
            <a:ext cx="720080" cy="108012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494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66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2358318"/>
            <a:ext cx="4139952" cy="1429951"/>
          </a:xfrm>
        </p:spPr>
        <p:txBody>
          <a:bodyPr>
            <a:normAutofit fontScale="90000"/>
          </a:bodyPr>
          <a:lstStyle/>
          <a:p>
            <a:pPr algn="l"/>
            <a:r>
              <a:rPr lang="cs-CZ" sz="1400" dirty="0">
                <a:hlinkClick r:id="rId3"/>
              </a:rPr>
              <a:t>http://</a:t>
            </a:r>
            <a:r>
              <a:rPr lang="cs-CZ" sz="1400" dirty="0" smtClean="0">
                <a:hlinkClick r:id="rId3"/>
              </a:rPr>
              <a:t>www.upce.cz/knihovna/podpora/oa.html</a:t>
            </a:r>
            <a:r>
              <a:rPr lang="cs-CZ" sz="1400" dirty="0" smtClean="0"/>
              <a:t/>
            </a:r>
            <a:br>
              <a:rPr lang="cs-CZ" sz="1400" dirty="0" smtClean="0"/>
            </a:br>
            <a:r>
              <a:rPr lang="cs-CZ" sz="1400" dirty="0"/>
              <a:t/>
            </a:r>
            <a:br>
              <a:rPr lang="cs-CZ" sz="1400" dirty="0"/>
            </a:br>
            <a:r>
              <a:rPr lang="cs-CZ" sz="1400" dirty="0" smtClean="0"/>
              <a:t>       </a:t>
            </a:r>
            <a:r>
              <a:rPr lang="cs-CZ" sz="1400" dirty="0" smtClean="0">
                <a:hlinkClick r:id="rId4"/>
              </a:rPr>
              <a:t>@</a:t>
            </a:r>
            <a:r>
              <a:rPr lang="cs-CZ" sz="1400" dirty="0" err="1" smtClean="0">
                <a:hlinkClick r:id="rId4"/>
              </a:rPr>
              <a:t>Oaupce</a:t>
            </a:r>
            <a:r>
              <a:rPr lang="cs-CZ" sz="1400" dirty="0" smtClean="0"/>
              <a:t/>
            </a:r>
            <a:br>
              <a:rPr lang="cs-CZ" sz="1400" dirty="0" smtClean="0"/>
            </a:br>
            <a:r>
              <a:rPr lang="cs-CZ" sz="1400" dirty="0"/>
              <a:t/>
            </a:r>
            <a:br>
              <a:rPr lang="cs-CZ" sz="1400" dirty="0"/>
            </a:br>
            <a:r>
              <a:rPr lang="cs-CZ" sz="1400" dirty="0" smtClean="0">
                <a:hlinkClick r:id="rId5"/>
              </a:rPr>
              <a:t>iva.prochaskova@upce.cz</a:t>
            </a:r>
            <a:r>
              <a:rPr lang="cs-CZ" sz="1400" dirty="0" smtClean="0"/>
              <a:t/>
            </a:r>
            <a:br>
              <a:rPr lang="cs-CZ" sz="1400" dirty="0" smtClean="0"/>
            </a:br>
            <a:r>
              <a:rPr lang="cs-CZ" sz="1400" dirty="0"/>
              <a:t/>
            </a:r>
            <a:br>
              <a:rPr lang="cs-CZ" sz="1400" dirty="0"/>
            </a:br>
            <a:r>
              <a:rPr lang="cs-CZ" sz="1400" dirty="0" smtClean="0">
                <a:hlinkClick r:id="rId6"/>
              </a:rPr>
              <a:t>lucie.melicharova@upce.cz</a:t>
            </a:r>
            <a:r>
              <a:rPr lang="cs-CZ" sz="1400" dirty="0" smtClean="0"/>
              <a:t> </a:t>
            </a:r>
            <a:endParaRPr lang="cs-CZ" sz="28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4139952" y="1340768"/>
            <a:ext cx="32403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6600" dirty="0" smtClean="0"/>
              <a:t>Dotazy?</a:t>
            </a:r>
            <a:endParaRPr lang="cs-CZ" sz="6600" dirty="0"/>
          </a:p>
        </p:txBody>
      </p:sp>
      <p:pic>
        <p:nvPicPr>
          <p:cNvPr id="4101" name="Picture 5" descr="http://t2.gstatic.com/images?q=tbn:ANd9GcQmN4Hz1m2z4hoqhQtyywvPl7GkxDHUNt9OJDZZvBN7_uNmBZFw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28" y="2780928"/>
            <a:ext cx="265439" cy="215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082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Ukládání plných textů výsledků typu „J</a:t>
            </a:r>
            <a:r>
              <a:rPr lang="cs-CZ" dirty="0"/>
              <a:t>“ a „D“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Zajistí archivaci publikací v rámci </a:t>
            </a:r>
            <a:r>
              <a:rPr lang="cs-CZ" dirty="0" err="1" smtClean="0"/>
              <a:t>UPa</a:t>
            </a:r>
            <a:r>
              <a:rPr lang="cs-CZ" dirty="0" smtClean="0"/>
              <a:t>  a ve vnitřním systému OBD také zpřístupnění pro všechny akademické pracovníky, studenty a zaměstnance</a:t>
            </a:r>
          </a:p>
          <a:p>
            <a:r>
              <a:rPr lang="cs-CZ" dirty="0" smtClean="0"/>
              <a:t>Zajistí otevřené zpřístupnění v souladu s licenčními pravidly vydavatelů v Digitální knihovně </a:t>
            </a:r>
            <a:r>
              <a:rPr lang="cs-CZ" dirty="0" err="1" smtClean="0"/>
              <a:t>Upa</a:t>
            </a:r>
            <a:r>
              <a:rPr lang="cs-CZ" dirty="0" smtClean="0"/>
              <a:t> – </a:t>
            </a:r>
            <a:r>
              <a:rPr lang="cs-CZ" b="1" dirty="0" smtClean="0">
                <a:solidFill>
                  <a:srgbClr val="00B050"/>
                </a:solidFill>
              </a:rPr>
              <a:t>green open </a:t>
            </a:r>
            <a:r>
              <a:rPr lang="cs-CZ" b="1" dirty="0" err="1" smtClean="0">
                <a:solidFill>
                  <a:srgbClr val="00B050"/>
                </a:solidFill>
              </a:rPr>
              <a:t>acces</a:t>
            </a:r>
            <a:endParaRPr lang="cs-CZ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51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Open Access (OA)</a:t>
            </a:r>
          </a:p>
        </p:txBody>
      </p:sp>
      <p:sp>
        <p:nvSpPr>
          <p:cNvPr id="4099" name="TextovéPole 5"/>
          <p:cNvSpPr txBox="1">
            <a:spLocks noChangeArrowheads="1"/>
          </p:cNvSpPr>
          <p:nvPr/>
        </p:nvSpPr>
        <p:spPr bwMode="auto">
          <a:xfrm>
            <a:off x="611188" y="1700214"/>
            <a:ext cx="78486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000" dirty="0" smtClean="0">
                <a:latin typeface="Calibri" pitchFamily="32" charset="0"/>
              </a:rPr>
              <a:t>Otevřený </a:t>
            </a:r>
            <a:r>
              <a:rPr lang="cs-CZ" sz="2000" dirty="0">
                <a:latin typeface="Calibri" pitchFamily="32" charset="0"/>
              </a:rPr>
              <a:t>přístup k </a:t>
            </a:r>
            <a:r>
              <a:rPr lang="cs-CZ" sz="2000" b="1" dirty="0" smtClean="0">
                <a:latin typeface="Calibri" pitchFamily="32" charset="0"/>
              </a:rPr>
              <a:t>publikovaným</a:t>
            </a:r>
            <a:r>
              <a:rPr lang="cs-CZ" sz="2000" dirty="0" smtClean="0">
                <a:latin typeface="Calibri" pitchFamily="32" charset="0"/>
              </a:rPr>
              <a:t> </a:t>
            </a:r>
            <a:r>
              <a:rPr lang="cs-CZ" sz="2000" dirty="0">
                <a:latin typeface="Calibri" pitchFamily="32" charset="0"/>
              </a:rPr>
              <a:t>výsledkům vědy a </a:t>
            </a:r>
            <a:r>
              <a:rPr lang="cs-CZ" sz="2000" dirty="0" smtClean="0">
                <a:latin typeface="Calibri" pitchFamily="32" charset="0"/>
              </a:rPr>
              <a:t>výzkumu</a:t>
            </a:r>
            <a:endParaRPr lang="cs-CZ" sz="2000" dirty="0">
              <a:latin typeface="Calibri" pitchFamily="32" charset="0"/>
            </a:endParaRPr>
          </a:p>
          <a:p>
            <a:pPr indent="182563">
              <a:buFont typeface="Arial" charset="0"/>
              <a:buChar char="•"/>
            </a:pPr>
            <a:r>
              <a:rPr lang="cs-CZ" sz="2000" dirty="0" smtClean="0">
                <a:solidFill>
                  <a:srgbClr val="FFC000"/>
                </a:solidFill>
                <a:latin typeface="Calibri" pitchFamily="32" charset="0"/>
              </a:rPr>
              <a:t>GOLD </a:t>
            </a:r>
            <a:r>
              <a:rPr lang="cs-CZ" sz="2000" dirty="0" smtClean="0">
                <a:latin typeface="Calibri" pitchFamily="32" charset="0"/>
              </a:rPr>
              <a:t>– otevřené publikování</a:t>
            </a:r>
          </a:p>
          <a:p>
            <a:pPr lvl="1" indent="182563">
              <a:buFont typeface="Arial" charset="0"/>
              <a:buChar char="•"/>
            </a:pPr>
            <a:r>
              <a:rPr lang="cs-CZ" sz="2000" dirty="0" smtClean="0">
                <a:latin typeface="Calibri" pitchFamily="32" charset="0"/>
              </a:rPr>
              <a:t>V </a:t>
            </a:r>
            <a:r>
              <a:rPr lang="cs-CZ" sz="2000" dirty="0">
                <a:latin typeface="Calibri" pitchFamily="32" charset="0"/>
              </a:rPr>
              <a:t>OA časopisech </a:t>
            </a:r>
            <a:r>
              <a:rPr lang="cs-CZ" sz="2000" dirty="0" smtClean="0">
                <a:latin typeface="Calibri" pitchFamily="32" charset="0"/>
              </a:rPr>
              <a:t>za poplatek (</a:t>
            </a:r>
            <a:r>
              <a:rPr lang="cs-CZ" sz="2000" dirty="0" err="1" smtClean="0">
                <a:latin typeface="Calibri" pitchFamily="32" charset="0"/>
              </a:rPr>
              <a:t>article</a:t>
            </a:r>
            <a:r>
              <a:rPr lang="cs-CZ" sz="2000" dirty="0" smtClean="0">
                <a:latin typeface="Calibri" pitchFamily="32" charset="0"/>
              </a:rPr>
              <a:t> </a:t>
            </a:r>
            <a:r>
              <a:rPr lang="cs-CZ" sz="2000" dirty="0" err="1" smtClean="0">
                <a:latin typeface="Calibri" pitchFamily="32" charset="0"/>
              </a:rPr>
              <a:t>processing</a:t>
            </a:r>
            <a:r>
              <a:rPr lang="cs-CZ" sz="2000" dirty="0" smtClean="0">
                <a:latin typeface="Calibri" pitchFamily="32" charset="0"/>
              </a:rPr>
              <a:t> </a:t>
            </a:r>
            <a:r>
              <a:rPr lang="cs-CZ" sz="2000" dirty="0" err="1" smtClean="0">
                <a:latin typeface="Calibri" pitchFamily="32" charset="0"/>
              </a:rPr>
              <a:t>charges</a:t>
            </a:r>
            <a:r>
              <a:rPr lang="cs-CZ" sz="2000" dirty="0" smtClean="0">
                <a:latin typeface="Calibri" pitchFamily="32" charset="0"/>
              </a:rPr>
              <a:t> - </a:t>
            </a:r>
            <a:r>
              <a:rPr lang="cs-CZ" sz="2000" dirty="0" err="1" smtClean="0">
                <a:latin typeface="Calibri" pitchFamily="32" charset="0"/>
              </a:rPr>
              <a:t>APCs</a:t>
            </a:r>
            <a:r>
              <a:rPr lang="cs-CZ" sz="2000" dirty="0" smtClean="0">
                <a:latin typeface="Calibri" pitchFamily="32" charset="0"/>
              </a:rPr>
              <a:t>) nebo zdarma. </a:t>
            </a:r>
          </a:p>
          <a:p>
            <a:pPr lvl="1" indent="182563">
              <a:buFont typeface="Arial" charset="0"/>
              <a:buChar char="•"/>
            </a:pPr>
            <a:r>
              <a:rPr lang="cs-CZ" sz="2000" dirty="0" smtClean="0">
                <a:latin typeface="Calibri" pitchFamily="32" charset="0"/>
              </a:rPr>
              <a:t>V tzv. hybridních časopisech </a:t>
            </a:r>
            <a:r>
              <a:rPr lang="cs-CZ" sz="2000" dirty="0">
                <a:latin typeface="Calibri" pitchFamily="32" charset="0"/>
              </a:rPr>
              <a:t>tradičních vydavatelů (</a:t>
            </a:r>
            <a:r>
              <a:rPr lang="cs-CZ" sz="2000" dirty="0" err="1" smtClean="0">
                <a:latin typeface="Calibri" pitchFamily="32" charset="0"/>
              </a:rPr>
              <a:t>Wiley</a:t>
            </a:r>
            <a:r>
              <a:rPr lang="cs-CZ" sz="2000" dirty="0" smtClean="0">
                <a:latin typeface="Calibri" pitchFamily="32" charset="0"/>
              </a:rPr>
              <a:t>, </a:t>
            </a:r>
            <a:r>
              <a:rPr lang="cs-CZ" sz="2000" dirty="0" err="1">
                <a:latin typeface="Calibri" pitchFamily="32" charset="0"/>
              </a:rPr>
              <a:t>Elsevier</a:t>
            </a:r>
            <a:r>
              <a:rPr lang="cs-CZ" sz="2000" dirty="0">
                <a:latin typeface="Calibri" pitchFamily="32" charset="0"/>
              </a:rPr>
              <a:t>, </a:t>
            </a:r>
            <a:r>
              <a:rPr lang="cs-CZ" sz="2000" dirty="0" err="1">
                <a:latin typeface="Calibri" pitchFamily="32" charset="0"/>
              </a:rPr>
              <a:t>Springer</a:t>
            </a:r>
            <a:r>
              <a:rPr lang="cs-CZ" sz="2000" dirty="0">
                <a:latin typeface="Calibri" pitchFamily="32" charset="0"/>
              </a:rPr>
              <a:t>, </a:t>
            </a:r>
            <a:r>
              <a:rPr lang="cs-CZ" sz="2000" dirty="0" err="1">
                <a:latin typeface="Calibri" pitchFamily="32" charset="0"/>
              </a:rPr>
              <a:t>Taylor</a:t>
            </a:r>
            <a:r>
              <a:rPr lang="cs-CZ" sz="2000" dirty="0">
                <a:latin typeface="Calibri" pitchFamily="32" charset="0"/>
              </a:rPr>
              <a:t> and Francis, atd</a:t>
            </a:r>
            <a:r>
              <a:rPr lang="cs-CZ" sz="2000" dirty="0" smtClean="0">
                <a:latin typeface="Calibri" pitchFamily="32" charset="0"/>
              </a:rPr>
              <a:t>.) za </a:t>
            </a:r>
            <a:r>
              <a:rPr lang="cs-CZ" sz="2000" dirty="0">
                <a:latin typeface="Calibri" pitchFamily="32" charset="0"/>
              </a:rPr>
              <a:t>často velmi </a:t>
            </a:r>
            <a:r>
              <a:rPr lang="cs-CZ" sz="2000" dirty="0" smtClean="0">
                <a:latin typeface="Calibri" pitchFamily="32" charset="0"/>
              </a:rPr>
              <a:t>vysoký poplatek!!! a tzv. double </a:t>
            </a:r>
            <a:r>
              <a:rPr lang="cs-CZ" sz="2000" dirty="0" err="1" smtClean="0">
                <a:latin typeface="Calibri" pitchFamily="32" charset="0"/>
              </a:rPr>
              <a:t>dipping</a:t>
            </a:r>
            <a:r>
              <a:rPr lang="cs-CZ" sz="2000" dirty="0" smtClean="0">
                <a:latin typeface="Calibri" pitchFamily="32" charset="0"/>
              </a:rPr>
              <a:t> (</a:t>
            </a:r>
            <a:r>
              <a:rPr lang="cs-CZ" sz="2000" dirty="0" err="1" smtClean="0">
                <a:latin typeface="Calibri" pitchFamily="32" charset="0"/>
              </a:rPr>
              <a:t>APCs</a:t>
            </a:r>
            <a:r>
              <a:rPr lang="cs-CZ" sz="2000" dirty="0" smtClean="0">
                <a:latin typeface="Calibri" pitchFamily="32" charset="0"/>
              </a:rPr>
              <a:t> i předplatné). Výjimkou je </a:t>
            </a:r>
            <a:r>
              <a:rPr lang="cs-CZ" sz="2000" dirty="0" err="1" smtClean="0">
                <a:latin typeface="Calibri" pitchFamily="32" charset="0"/>
              </a:rPr>
              <a:t>Royal</a:t>
            </a:r>
            <a:r>
              <a:rPr lang="cs-CZ" sz="2000" dirty="0" smtClean="0">
                <a:latin typeface="Calibri" pitchFamily="32" charset="0"/>
              </a:rPr>
              <a:t> Society </a:t>
            </a:r>
            <a:r>
              <a:rPr lang="cs-CZ" sz="2000" dirty="0" err="1" smtClean="0">
                <a:latin typeface="Calibri" pitchFamily="32" charset="0"/>
              </a:rPr>
              <a:t>of</a:t>
            </a:r>
            <a:r>
              <a:rPr lang="cs-CZ" sz="2000" dirty="0" smtClean="0">
                <a:latin typeface="Calibri" pitchFamily="32" charset="0"/>
              </a:rPr>
              <a:t> </a:t>
            </a:r>
            <a:r>
              <a:rPr lang="cs-CZ" sz="2000" dirty="0" err="1" smtClean="0">
                <a:latin typeface="Calibri" pitchFamily="32" charset="0"/>
              </a:rPr>
              <a:t>Chemistry</a:t>
            </a:r>
            <a:r>
              <a:rPr lang="cs-CZ" sz="2000" dirty="0" smtClean="0">
                <a:latin typeface="Calibri" pitchFamily="32" charset="0"/>
              </a:rPr>
              <a:t>  </a:t>
            </a:r>
          </a:p>
          <a:p>
            <a:pPr lvl="1" indent="182563">
              <a:buFont typeface="Arial" charset="0"/>
              <a:buChar char="•"/>
            </a:pPr>
            <a:endParaRPr lang="cs-CZ" sz="2000" dirty="0" smtClean="0">
              <a:latin typeface="Calibri" pitchFamily="32" charset="0"/>
            </a:endParaRPr>
          </a:p>
          <a:p>
            <a:pPr indent="182563">
              <a:buFont typeface="Arial" charset="0"/>
              <a:buChar char="•"/>
            </a:pPr>
            <a:r>
              <a:rPr lang="cs-CZ" sz="2000" dirty="0" smtClean="0">
                <a:latin typeface="Calibri" pitchFamily="32" charset="0"/>
              </a:rPr>
              <a:t> </a:t>
            </a:r>
            <a:r>
              <a:rPr lang="cs-CZ" sz="2000" dirty="0" smtClean="0">
                <a:solidFill>
                  <a:srgbClr val="00B050"/>
                </a:solidFill>
                <a:latin typeface="Calibri" pitchFamily="32" charset="0"/>
              </a:rPr>
              <a:t>GREEN </a:t>
            </a:r>
            <a:r>
              <a:rPr lang="cs-CZ" sz="2000" dirty="0" smtClean="0">
                <a:latin typeface="Calibri" pitchFamily="32" charset="0"/>
              </a:rPr>
              <a:t>– </a:t>
            </a:r>
            <a:r>
              <a:rPr lang="cs-CZ" sz="2000" dirty="0">
                <a:latin typeface="Calibri" pitchFamily="32" charset="0"/>
              </a:rPr>
              <a:t>uložení </a:t>
            </a:r>
            <a:r>
              <a:rPr lang="cs-CZ" sz="2000" dirty="0" smtClean="0">
                <a:latin typeface="Calibri" pitchFamily="32" charset="0"/>
              </a:rPr>
              <a:t>recenzované verze článků přijatého k publikování (</a:t>
            </a:r>
            <a:r>
              <a:rPr lang="cs-CZ" sz="2000" dirty="0" err="1" smtClean="0">
                <a:latin typeface="Calibri" pitchFamily="32" charset="0"/>
              </a:rPr>
              <a:t>postprint</a:t>
            </a:r>
            <a:r>
              <a:rPr lang="cs-CZ" sz="2000" dirty="0" smtClean="0">
                <a:latin typeface="Calibri" pitchFamily="32" charset="0"/>
              </a:rPr>
              <a:t>) do </a:t>
            </a:r>
            <a:r>
              <a:rPr lang="cs-CZ" sz="2000" dirty="0">
                <a:latin typeface="Calibri" pitchFamily="32" charset="0"/>
              </a:rPr>
              <a:t>oborových nebo institucionálních </a:t>
            </a:r>
            <a:r>
              <a:rPr lang="cs-CZ" sz="2000" dirty="0" err="1">
                <a:latin typeface="Calibri" pitchFamily="32" charset="0"/>
              </a:rPr>
              <a:t>repozitářů</a:t>
            </a:r>
            <a:r>
              <a:rPr lang="cs-CZ" sz="2000" dirty="0">
                <a:latin typeface="Calibri" pitchFamily="32" charset="0"/>
              </a:rPr>
              <a:t> (Digitální knihovna </a:t>
            </a:r>
            <a:r>
              <a:rPr lang="cs-CZ" sz="2000" dirty="0" err="1">
                <a:latin typeface="Calibri" pitchFamily="32" charset="0"/>
              </a:rPr>
              <a:t>UPa</a:t>
            </a:r>
            <a:r>
              <a:rPr lang="cs-CZ" sz="2000" dirty="0" smtClean="0">
                <a:latin typeface="Calibri" pitchFamily="32" charset="0"/>
              </a:rPr>
              <a:t>)</a:t>
            </a:r>
            <a:endParaRPr lang="cs-CZ" sz="2000" dirty="0">
              <a:latin typeface="Calibri" pitchFamily="32" charset="0"/>
            </a:endParaRPr>
          </a:p>
        </p:txBody>
      </p:sp>
      <p:graphicFrame>
        <p:nvGraphicFramePr>
          <p:cNvPr id="20" name="Diagram 19"/>
          <p:cNvGraphicFramePr/>
          <p:nvPr>
            <p:extLst>
              <p:ext uri="{D42A27DB-BD31-4B8C-83A1-F6EECF244321}">
                <p14:modId xmlns:p14="http://schemas.microsoft.com/office/powerpoint/2010/main" val="2326777846"/>
              </p:ext>
            </p:extLst>
          </p:nvPr>
        </p:nvGraphicFramePr>
        <p:xfrm>
          <a:off x="323528" y="5229200"/>
          <a:ext cx="8496944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226293"/>
            <a:ext cx="863452" cy="1351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Gold for Gold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933056"/>
            <a:ext cx="2562654" cy="458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289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3507693" y="4941168"/>
            <a:ext cx="5643571" cy="1916833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3507691" y="3183207"/>
            <a:ext cx="5643570" cy="1757961"/>
          </a:xfrm>
          <a:prstGeom prst="rect">
            <a:avLst/>
          </a:prstGeom>
          <a:solidFill>
            <a:srgbClr val="3ECA7D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3507693" y="1"/>
            <a:ext cx="5626627" cy="3140967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Publikace odborného článku</a:t>
            </a:r>
            <a:br>
              <a:rPr lang="cs-CZ" dirty="0"/>
            </a:br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1101908"/>
              </p:ext>
            </p:extLst>
          </p:nvPr>
        </p:nvGraphicFramePr>
        <p:xfrm>
          <a:off x="3510262" y="256650"/>
          <a:ext cx="5624058" cy="6340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noFill/>
        </p:spPr>
        <p:txBody>
          <a:bodyPr/>
          <a:lstStyle/>
          <a:p>
            <a:r>
              <a:rPr lang="cs-CZ" dirty="0" smtClean="0"/>
              <a:t>Preprint</a:t>
            </a:r>
            <a:endParaRPr lang="cs-CZ" dirty="0"/>
          </a:p>
        </p:txBody>
      </p:sp>
      <p:sp>
        <p:nvSpPr>
          <p:cNvPr id="10" name="Zaoblený obdélník 9"/>
          <p:cNvSpPr/>
          <p:nvPr/>
        </p:nvSpPr>
        <p:spPr>
          <a:xfrm>
            <a:off x="467544" y="1412776"/>
            <a:ext cx="1512168" cy="914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prstClr val="black"/>
                </a:solidFill>
              </a:rPr>
              <a:t>PREPRINT </a:t>
            </a:r>
            <a:r>
              <a:rPr lang="cs-CZ" dirty="0" err="1" smtClean="0">
                <a:solidFill>
                  <a:prstClr val="black"/>
                </a:solidFill>
              </a:rPr>
              <a:t>submitted</a:t>
            </a:r>
            <a:r>
              <a:rPr lang="cs-CZ" dirty="0" smtClean="0">
                <a:solidFill>
                  <a:prstClr val="black"/>
                </a:solidFill>
              </a:rPr>
              <a:t> </a:t>
            </a:r>
            <a:r>
              <a:rPr lang="cs-CZ" dirty="0" err="1" smtClean="0">
                <a:solidFill>
                  <a:prstClr val="black"/>
                </a:solidFill>
              </a:rPr>
              <a:t>version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11" name="Zaoblený obdélník 10"/>
          <p:cNvSpPr/>
          <p:nvPr/>
        </p:nvSpPr>
        <p:spPr>
          <a:xfrm>
            <a:off x="458482" y="3183207"/>
            <a:ext cx="2817374" cy="914400"/>
          </a:xfrm>
          <a:prstGeom prst="roundRect">
            <a:avLst/>
          </a:prstGeom>
          <a:solidFill>
            <a:srgbClr val="3ECA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prstClr val="black"/>
                </a:solidFill>
              </a:rPr>
              <a:t>POSTPRINT</a:t>
            </a:r>
          </a:p>
          <a:p>
            <a:pPr algn="ctr"/>
            <a:r>
              <a:rPr lang="cs-CZ" dirty="0" smtClean="0">
                <a:solidFill>
                  <a:prstClr val="black"/>
                </a:solidFill>
              </a:rPr>
              <a:t> </a:t>
            </a:r>
            <a:r>
              <a:rPr lang="cs-CZ" dirty="0" err="1" smtClean="0">
                <a:solidFill>
                  <a:prstClr val="black"/>
                </a:solidFill>
              </a:rPr>
              <a:t>accepted</a:t>
            </a:r>
            <a:r>
              <a:rPr lang="cs-CZ" dirty="0" smtClean="0">
                <a:solidFill>
                  <a:prstClr val="black"/>
                </a:solidFill>
              </a:rPr>
              <a:t> (peer-</a:t>
            </a:r>
            <a:r>
              <a:rPr lang="cs-CZ" dirty="0" err="1" smtClean="0">
                <a:solidFill>
                  <a:prstClr val="black"/>
                </a:solidFill>
              </a:rPr>
              <a:t>reviewed</a:t>
            </a:r>
            <a:r>
              <a:rPr lang="cs-CZ" dirty="0" smtClean="0">
                <a:solidFill>
                  <a:prstClr val="black"/>
                </a:solidFill>
              </a:rPr>
              <a:t>) </a:t>
            </a:r>
            <a:r>
              <a:rPr lang="cs-CZ" dirty="0" err="1" smtClean="0">
                <a:solidFill>
                  <a:prstClr val="black"/>
                </a:solidFill>
              </a:rPr>
              <a:t>version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12" name="Zaoblený obdélník 11"/>
          <p:cNvSpPr/>
          <p:nvPr/>
        </p:nvSpPr>
        <p:spPr>
          <a:xfrm>
            <a:off x="498240" y="4941168"/>
            <a:ext cx="1697496" cy="9144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prstClr val="black"/>
                </a:solidFill>
              </a:rPr>
              <a:t>VYDAVATELSKÁ VERZE</a:t>
            </a:r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43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Vyjednávejte s vydavatelem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Neposkytujte vydavateli výhradní licenci!</a:t>
            </a:r>
          </a:p>
          <a:p>
            <a:r>
              <a:rPr lang="cs-CZ" dirty="0" smtClean="0"/>
              <a:t>Je důležité podržet si tato práva: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dirty="0" smtClean="0"/>
              <a:t>Možnost uložení článku do institucionálního nebo oborového </a:t>
            </a:r>
            <a:r>
              <a:rPr lang="cs-CZ" dirty="0" err="1" smtClean="0"/>
              <a:t>repozitáře</a:t>
            </a:r>
            <a:endParaRPr lang="cs-CZ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cs-CZ" dirty="0" smtClean="0"/>
              <a:t>Možnost poskytnutí bezplatných kopií kolegům a studentům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dirty="0" smtClean="0"/>
              <a:t>Možnost použití článku (jeho části) v dalším díle</a:t>
            </a:r>
          </a:p>
          <a:p>
            <a:r>
              <a:rPr lang="cs-CZ" dirty="0" smtClean="0"/>
              <a:t>Požadujte doplněk k licenční smlouvě – vzor a </a:t>
            </a:r>
            <a:r>
              <a:rPr lang="cs-CZ" dirty="0"/>
              <a:t>další informace na </a:t>
            </a:r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www.sparc.arl.org/resources/authors/addendum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232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3568" y="4800600"/>
            <a:ext cx="6595120" cy="566739"/>
          </a:xfrm>
        </p:spPr>
        <p:txBody>
          <a:bodyPr/>
          <a:lstStyle/>
          <a:p>
            <a:r>
              <a:rPr lang="cs-CZ" dirty="0" smtClean="0"/>
              <a:t>Licenční politiky vydavatelů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half" idx="2"/>
          </p:nvPr>
        </p:nvSpPr>
        <p:spPr>
          <a:xfrm>
            <a:off x="683568" y="5367338"/>
            <a:ext cx="7488832" cy="1013990"/>
          </a:xfrm>
        </p:spPr>
        <p:txBody>
          <a:bodyPr>
            <a:noAutofit/>
          </a:bodyPr>
          <a:lstStyle/>
          <a:p>
            <a:r>
              <a:rPr lang="cs-CZ" sz="1800" dirty="0" smtClean="0"/>
              <a:t>Embargo pro tento časopis je 24 měsíců!</a:t>
            </a:r>
          </a:p>
          <a:p>
            <a:r>
              <a:rPr lang="cs-CZ" sz="1800" dirty="0" smtClean="0"/>
              <a:t>Není kompatibilní s požadavky grantových agentur, které stanoví obvykle povinnost zpřístupnění </a:t>
            </a:r>
            <a:r>
              <a:rPr lang="cs-CZ" sz="1800" dirty="0"/>
              <a:t>u článků z </a:t>
            </a:r>
            <a:r>
              <a:rPr lang="cs-CZ" sz="1800" dirty="0" smtClean="0"/>
              <a:t>přírodních věd po 6 měsících</a:t>
            </a:r>
            <a:endParaRPr lang="cs-CZ" sz="1800" dirty="0"/>
          </a:p>
        </p:txBody>
      </p:sp>
      <p:pic>
        <p:nvPicPr>
          <p:cNvPr id="11" name="Zástupný symbol pro obrázek 10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79" b="5368"/>
          <a:stretch/>
        </p:blipFill>
        <p:spPr>
          <a:xfrm>
            <a:off x="827088" y="476672"/>
            <a:ext cx="7416800" cy="4392488"/>
          </a:xfr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96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93684"/>
            <a:ext cx="8229600" cy="42555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000" dirty="0" smtClean="0"/>
              <a:t>Použitím </a:t>
            </a:r>
            <a:r>
              <a:rPr lang="cs-CZ" sz="2000" dirty="0"/>
              <a:t>licence </a:t>
            </a:r>
            <a:r>
              <a:rPr lang="cs-CZ" sz="2000" dirty="0" err="1"/>
              <a:t>Creative</a:t>
            </a:r>
            <a:r>
              <a:rPr lang="cs-CZ" sz="2000" dirty="0"/>
              <a:t> </a:t>
            </a:r>
            <a:r>
              <a:rPr lang="cs-CZ" sz="2000" dirty="0" err="1"/>
              <a:t>Commons</a:t>
            </a:r>
            <a:r>
              <a:rPr lang="cs-CZ" sz="2000" dirty="0"/>
              <a:t> si zachováte svá autorská práva,</a:t>
            </a:r>
            <a:r>
              <a:rPr lang="cs-CZ" sz="2000" b="1" dirty="0"/>
              <a:t> </a:t>
            </a:r>
            <a:r>
              <a:rPr lang="cs-CZ" sz="2000" dirty="0"/>
              <a:t>ale zároveň dovolíte ostatním </a:t>
            </a:r>
            <a:r>
              <a:rPr lang="cs-CZ" sz="2000" dirty="0" smtClean="0"/>
              <a:t>využít vaše </a:t>
            </a:r>
            <a:r>
              <a:rPr lang="cs-CZ" sz="2000" dirty="0"/>
              <a:t>dílo pod </a:t>
            </a:r>
            <a:r>
              <a:rPr lang="cs-CZ" sz="2000" dirty="0" smtClean="0"/>
              <a:t>podmínkou,</a:t>
            </a:r>
            <a:r>
              <a:rPr lang="cs-CZ" sz="2000" dirty="0"/>
              <a:t> že vás uvedou jako autora </a:t>
            </a:r>
            <a:r>
              <a:rPr lang="cs-CZ" sz="2000" dirty="0" smtClean="0"/>
              <a:t>a </a:t>
            </a:r>
            <a:r>
              <a:rPr lang="cs-CZ" sz="2000" dirty="0"/>
              <a:t>dodrží </a:t>
            </a:r>
            <a:r>
              <a:rPr lang="cs-CZ" sz="2000" dirty="0" smtClean="0"/>
              <a:t>další </a:t>
            </a:r>
            <a:r>
              <a:rPr lang="cs-CZ" sz="2000" dirty="0"/>
              <a:t>podmínky, které si </a:t>
            </a:r>
            <a:r>
              <a:rPr lang="cs-CZ" sz="2000" dirty="0" smtClean="0"/>
              <a:t>zvolíte - viz </a:t>
            </a:r>
            <a:r>
              <a:rPr lang="cs-CZ" sz="2000" dirty="0">
                <a:hlinkClick r:id="rId2"/>
              </a:rPr>
              <a:t>http://www.creativecommons.cz/licence-cc</a:t>
            </a:r>
            <a:r>
              <a:rPr lang="cs-CZ" sz="2000" dirty="0" smtClean="0">
                <a:hlinkClick r:id="rId2"/>
              </a:rPr>
              <a:t>/</a:t>
            </a:r>
            <a:endParaRPr lang="cs-CZ" sz="2000" dirty="0" smtClean="0"/>
          </a:p>
          <a:p>
            <a:pPr marL="0" indent="0">
              <a:buNone/>
            </a:pPr>
            <a:r>
              <a:rPr lang="cs-CZ" sz="2000" b="1" dirty="0" smtClean="0"/>
              <a:t>Nejčastěji používané typy licencí</a:t>
            </a:r>
          </a:p>
          <a:p>
            <a:pPr marL="0" indent="0">
              <a:buNone/>
            </a:pPr>
            <a:r>
              <a:rPr lang="cs-CZ" sz="2000" dirty="0">
                <a:hlinkClick r:id="rId3"/>
              </a:rPr>
              <a:t>CC BY </a:t>
            </a:r>
            <a:r>
              <a:rPr lang="cs-CZ" sz="2000" dirty="0" smtClean="0">
                <a:hlinkClick r:id="rId3"/>
              </a:rPr>
              <a:t>4.0</a:t>
            </a:r>
            <a:r>
              <a:rPr lang="cs-CZ" sz="2000" dirty="0" smtClean="0"/>
              <a:t> – Uveďte autora</a:t>
            </a:r>
          </a:p>
          <a:p>
            <a:pPr marL="0" indent="0">
              <a:buNone/>
            </a:pPr>
            <a:r>
              <a:rPr lang="cs-CZ" sz="2000" dirty="0">
                <a:hlinkClick r:id="rId4"/>
              </a:rPr>
              <a:t>CC BY-NC </a:t>
            </a:r>
            <a:r>
              <a:rPr lang="cs-CZ" sz="2000" dirty="0" smtClean="0">
                <a:hlinkClick r:id="rId4"/>
              </a:rPr>
              <a:t>4.0</a:t>
            </a:r>
            <a:r>
              <a:rPr lang="cs-CZ" sz="2000" dirty="0" smtClean="0"/>
              <a:t> </a:t>
            </a:r>
            <a:r>
              <a:rPr lang="cs-CZ" sz="2000" dirty="0"/>
              <a:t>– </a:t>
            </a:r>
            <a:r>
              <a:rPr lang="cs-CZ" sz="2000" dirty="0" smtClean="0"/>
              <a:t> Uveďte autora – Nepoužívejte komerčně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/>
              <a:t>Vše co potřebujete znát o licencích </a:t>
            </a:r>
            <a:r>
              <a:rPr lang="cs-CZ" sz="2000" dirty="0" err="1"/>
              <a:t>Creative</a:t>
            </a:r>
            <a:r>
              <a:rPr lang="cs-CZ" sz="2000" dirty="0"/>
              <a:t> </a:t>
            </a:r>
            <a:r>
              <a:rPr lang="cs-CZ" sz="2000" dirty="0" err="1"/>
              <a:t>Commons</a:t>
            </a:r>
            <a:r>
              <a:rPr lang="cs-CZ" sz="2000" dirty="0"/>
              <a:t> </a:t>
            </a:r>
            <a:r>
              <a:rPr lang="cs-CZ" sz="2000" dirty="0" smtClean="0"/>
              <a:t>najdete v </a:t>
            </a:r>
            <a:r>
              <a:rPr lang="cs-CZ" sz="2000" dirty="0"/>
              <a:t>aktuální příručce </a:t>
            </a:r>
            <a:r>
              <a:rPr lang="cs-CZ" sz="2000" dirty="0">
                <a:hlinkClick r:id="rId5"/>
              </a:rPr>
              <a:t>http://</a:t>
            </a:r>
            <a:r>
              <a:rPr lang="cs-CZ" sz="2000" dirty="0" smtClean="0">
                <a:hlinkClick r:id="rId5"/>
              </a:rPr>
              <a:t>www.iure.org/sites/default/files/article/downloads/cc_tisk_7_7.pdf</a:t>
            </a:r>
            <a:endParaRPr lang="cs-CZ" sz="2000" dirty="0" smtClean="0"/>
          </a:p>
          <a:p>
            <a:pPr marL="0" indent="0">
              <a:buNone/>
            </a:pPr>
            <a:r>
              <a:rPr lang="cs-CZ" sz="2000" b="1" dirty="0" smtClean="0">
                <a:solidFill>
                  <a:srgbClr val="FFC000"/>
                </a:solidFill>
              </a:rPr>
              <a:t>Generátor </a:t>
            </a:r>
            <a:r>
              <a:rPr lang="cs-CZ" sz="2000" b="1" dirty="0">
                <a:solidFill>
                  <a:srgbClr val="FFC000"/>
                </a:solidFill>
              </a:rPr>
              <a:t>licence: </a:t>
            </a:r>
            <a:r>
              <a:rPr lang="cs-CZ" sz="2000" dirty="0">
                <a:solidFill>
                  <a:prstClr val="black"/>
                </a:solidFill>
                <a:hlinkClick r:id="rId6"/>
              </a:rPr>
              <a:t>http://creativecommons.org/choose/?lang=cs</a:t>
            </a:r>
            <a:r>
              <a:rPr lang="cs-CZ" sz="2000" dirty="0">
                <a:solidFill>
                  <a:prstClr val="black"/>
                </a:solidFill>
              </a:rPr>
              <a:t>  </a:t>
            </a:r>
          </a:p>
          <a:p>
            <a:pPr marL="0" indent="0">
              <a:buNone/>
            </a:pPr>
            <a:endParaRPr lang="cs-CZ" sz="2000" dirty="0"/>
          </a:p>
        </p:txBody>
      </p:sp>
      <p:pic>
        <p:nvPicPr>
          <p:cNvPr id="5122" name="Picture 2" descr="http://www.sunitka.cz/system/pictures/846/original/CC.jpg?138176406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6899" y="116633"/>
            <a:ext cx="4172744" cy="1577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délník 4"/>
          <p:cNvSpPr/>
          <p:nvPr/>
        </p:nvSpPr>
        <p:spPr>
          <a:xfrm>
            <a:off x="539552" y="404664"/>
            <a:ext cx="4427347" cy="115212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>
                <a:solidFill>
                  <a:prstClr val="black"/>
                </a:solidFill>
              </a:rPr>
              <a:t>Pro zpřístupnění </a:t>
            </a:r>
            <a:r>
              <a:rPr lang="cs-CZ" sz="2400" dirty="0" err="1" smtClean="0">
                <a:solidFill>
                  <a:prstClr val="black"/>
                </a:solidFill>
              </a:rPr>
              <a:t>postprintu</a:t>
            </a:r>
            <a:r>
              <a:rPr lang="cs-CZ" sz="2400" dirty="0" smtClean="0">
                <a:solidFill>
                  <a:prstClr val="black"/>
                </a:solidFill>
              </a:rPr>
              <a:t> použijte veřejnou licenci</a:t>
            </a:r>
            <a:endParaRPr lang="cs-CZ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57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2179</TotalTime>
  <Words>1058</Words>
  <Application>Microsoft Office PowerPoint</Application>
  <PresentationFormat>Předvádění na obrazovce (4:3)</PresentationFormat>
  <Paragraphs>149</Paragraphs>
  <Slides>32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32</vt:i4>
      </vt:variant>
    </vt:vector>
  </HeadingPairs>
  <TitlesOfParts>
    <vt:vector size="33" baseType="lpstr">
      <vt:lpstr>Motiv systému Office</vt:lpstr>
      <vt:lpstr>Prezentace aplikace PowerPoint</vt:lpstr>
      <vt:lpstr>Proč směrnice?</vt:lpstr>
      <vt:lpstr>K čemu slouží uložené výsledky </vt:lpstr>
      <vt:lpstr>Ukládání plných textů výsledků typu „J“ a „D“ </vt:lpstr>
      <vt:lpstr>Open Access (OA)</vt:lpstr>
      <vt:lpstr>Publikace odborného článku </vt:lpstr>
      <vt:lpstr>Vyjednávejte s vydavatelem</vt:lpstr>
      <vt:lpstr>Licenční politiky vydavatelů</vt:lpstr>
      <vt:lpstr>Prezentace aplikace PowerPoint</vt:lpstr>
      <vt:lpstr>     K čemu je otevřený přístup dobrý?  Proč bych měl/a zrovna já otevřeně zpřístupňovat své publikace?</vt:lpstr>
      <vt:lpstr>Prezentace aplikace PowerPoint</vt:lpstr>
      <vt:lpstr>Vyšší citovanost otevřených článků</vt:lpstr>
      <vt:lpstr>Prezentace aplikace PowerPoint</vt:lpstr>
      <vt:lpstr> Pravidla otevřeného přístupu v programu EU Horizont 2020  </vt:lpstr>
      <vt:lpstr>7. rámcový program EU</vt:lpstr>
      <vt:lpstr>Zpřístupnění metadat článku na portálu OpenAire s odkazem na DK UPa</vt:lpstr>
      <vt:lpstr>Prezentace aplikace PowerPoint</vt:lpstr>
      <vt:lpstr>Prezentace aplikace PowerPoint</vt:lpstr>
      <vt:lpstr>Prezentace aplikace PowerPoint</vt:lpstr>
      <vt:lpstr>Závratný růst cen vědeckých periodik</vt:lpstr>
      <vt:lpstr>Vydávání vědeckých časopisů je výnosný byznys!</vt:lpstr>
      <vt:lpstr>Proč je ten byznys pro vydavatele tak výhodný?</vt:lpstr>
      <vt:lpstr>Kolik stojí předplatné UPa?</vt:lpstr>
      <vt:lpstr>Christmas is over.  Research funding should go to research, not to publishers!  LERU Statement for the 2016 Dutch EU Presidency  http://www.leru.org/index.php/public/extra/signtheLERUstatement/  </vt:lpstr>
      <vt:lpstr>Je klasický  vydavatelský model do budoucna udržitelný? </vt:lpstr>
      <vt:lpstr>Publikování v otevřených časopisech</vt:lpstr>
      <vt:lpstr>Zpět ke směrnici č. 2/2015</vt:lpstr>
      <vt:lpstr>Prezentace aplikace PowerPoint</vt:lpstr>
      <vt:lpstr>Import záznamů s plnými texty z OBD do Digitální knihovny</vt:lpstr>
      <vt:lpstr>Rozložení publikací v impaktovaných časopisech v letech 2014 až 09/2015 podle politiky vydavatelů</vt:lpstr>
      <vt:lpstr>V počtech článků (celkem 462)</vt:lpstr>
      <vt:lpstr>http://www.upce.cz/knihovna/podpora/oa.html         @Oaupce  iva.prochaskova@upce.cz  lucie.melicharova@upce.cz </vt:lpstr>
    </vt:vector>
  </TitlesOfParts>
  <Company>Univerzita Pardubice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support_0</dc:creator>
  <cp:lastModifiedBy>support_0</cp:lastModifiedBy>
  <cp:revision>126</cp:revision>
  <cp:lastPrinted>2015-10-21T05:45:22Z</cp:lastPrinted>
  <dcterms:created xsi:type="dcterms:W3CDTF">2014-06-17T09:15:32Z</dcterms:created>
  <dcterms:modified xsi:type="dcterms:W3CDTF">2015-10-21T05:57:23Z</dcterms:modified>
</cp:coreProperties>
</file>