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5" r:id="rId6"/>
    <p:sldId id="276" r:id="rId7"/>
    <p:sldId id="259" r:id="rId8"/>
    <p:sldId id="277" r:id="rId9"/>
    <p:sldId id="266" r:id="rId10"/>
    <p:sldId id="278" r:id="rId11"/>
    <p:sldId id="260" r:id="rId12"/>
    <p:sldId id="267" r:id="rId13"/>
    <p:sldId id="268" r:id="rId14"/>
    <p:sldId id="269" r:id="rId15"/>
    <p:sldId id="270" r:id="rId16"/>
    <p:sldId id="271" r:id="rId17"/>
    <p:sldId id="264" r:id="rId18"/>
    <p:sldId id="272" r:id="rId19"/>
    <p:sldId id="274" r:id="rId20"/>
    <p:sldId id="261" r:id="rId21"/>
    <p:sldId id="275" r:id="rId22"/>
    <p:sldId id="263" r:id="rId23"/>
    <p:sldId id="258" r:id="rId24"/>
    <p:sldId id="262" r:id="rId25"/>
  </p:sldIdLst>
  <p:sldSz cx="12192000" cy="6858000"/>
  <p:notesSz cx="6858000" cy="9144000"/>
  <p:defaultTextStyle>
    <a:defPPr>
      <a:defRPr lang="cs-CZ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80" d="100"/>
          <a:sy n="80" d="100"/>
        </p:scale>
        <p:origin x="-2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68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63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979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40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63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47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359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41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19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09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01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BE33D-BA16-4AA9-A864-140A07EA88C1}" type="datetimeFigureOut">
              <a:rPr lang="cs-CZ" smtClean="0"/>
              <a:t>25.10.2017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70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scirea.org/journal/EditorialBoard?JournalID=8800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ernational_Journal_of_Advanced_Computer_Technology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ltidisciplinarywulfenia.org/" TargetMode="External"/><Relationship Id="rId3" Type="http://schemas.openxmlformats.org/officeDocument/2006/relationships/image" Target="../media/image18.png"/><Relationship Id="rId7" Type="http://schemas.openxmlformats.org/officeDocument/2006/relationships/hyperlink" Target="http://www.mitt-klosterneuburg.com/" TargetMode="External"/><Relationship Id="rId2" Type="http://schemas.openxmlformats.org/officeDocument/2006/relationships/hyperlink" Target="http://www.landesmuseum.ktn.gv.at/210226w_DE.htm?seite=1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weinobstklosterneuburg.at/service/klosterneuburger-mitteilungen.html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vimkdepublikuji.cz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vimkdepublikuji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s://kuk.muni.cz/vyuka/materialy/predatori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https://www.google.cz/" TargetMode="External"/><Relationship Id="rId3" Type="http://schemas.openxmlformats.org/officeDocument/2006/relationships/image" Target="../media/image24.jpeg"/><Relationship Id="rId7" Type="http://schemas.openxmlformats.org/officeDocument/2006/relationships/hyperlink" Target="http://oaspa.org/" TargetMode="External"/><Relationship Id="rId12" Type="http://schemas.openxmlformats.org/officeDocument/2006/relationships/image" Target="../media/image29.png"/><Relationship Id="rId17" Type="http://schemas.openxmlformats.org/officeDocument/2006/relationships/image" Target="../media/image33.png"/><Relationship Id="rId2" Type="http://schemas.openxmlformats.org/officeDocument/2006/relationships/hyperlink" Target="https://doaj.org/" TargetMode="Externa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hyperlink" Target="http://www.cabells.com/" TargetMode="External"/><Relationship Id="rId5" Type="http://schemas.openxmlformats.org/officeDocument/2006/relationships/image" Target="../media/image25.jpeg"/><Relationship Id="rId15" Type="http://schemas.openxmlformats.org/officeDocument/2006/relationships/image" Target="../media/image31.png"/><Relationship Id="rId10" Type="http://schemas.openxmlformats.org/officeDocument/2006/relationships/image" Target="../media/image28.png"/><Relationship Id="rId4" Type="http://schemas.openxmlformats.org/officeDocument/2006/relationships/hyperlink" Target="https://scholarlyoa.com/" TargetMode="External"/><Relationship Id="rId9" Type="http://schemas.openxmlformats.org/officeDocument/2006/relationships/hyperlink" Target="https://www.qoam.eu/" TargetMode="External"/><Relationship Id="rId1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knihovna.upce.cz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hdl.handle.net/11012/617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kumenty.upce.cz/Univerzita/smernice/2015/sm-02-2015-uz.pdf?_ga=2.129331148.150664687.1508841767-289428918.1508415728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openaccess.cz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vcr.cz/cs/pro-media/aktuality/Paraziticke-vztahy-v-akademickem-publikovani/" TargetMode="External"/><Relationship Id="rId13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hyperlink" Target="https://is.muni.cz/do/rect/metodika/VaV/56012837/Vyzkum_a_predatorske_casopisy.pdf" TargetMode="External"/><Relationship Id="rId2" Type="http://schemas.openxmlformats.org/officeDocument/2006/relationships/hyperlink" Target="http://zpravy.idnes.cz/predatorske-casopisy-0ts-/domaci.aspx?c=A160107_145115_domaci_z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chnet.idnes.cz/predatorske-casopisy-scopus-experiment-bealluv-seznam-pjl-/veda.aspx?c=A160603_140135_veda_pka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hyperlink" Target="http://denikreferendum.cz/clanek/21850-predatori-a-upiri-aneb-horor-vedeckych-publikaci" TargetMode="External"/><Relationship Id="rId4" Type="http://schemas.openxmlformats.org/officeDocument/2006/relationships/hyperlink" Target="http://vedazije.cz/sites/default/files/TZ_antipredator_v4.pdf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dea.cerge-ei.cz/files/IDEA_Studie_16_2016_Predatorske_casopisy_ve_Scopusu/mobile/index.html#p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idea.cerge-ei.cz/files/IDEA_Studie_6_2017_Pod_poklickou_Beallovych_seznamu/mobile/index.html#p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monicaberger/to-catch-a-predator-how-to-recognize-predatory-journals-and-conference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zamestnanci.upce.cz/kodex-dobre-vyzkumne-praxe-univerzity-pardubic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timeshighereducation.com/news/infographic-journals-and-publishers-setting-sights-on-the-unwar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kuk.muni.cz/vyuka/materialy/predator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976813" y="748499"/>
            <a:ext cx="6896100" cy="1719263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Predátorské praktiky vydavatel</a:t>
            </a:r>
            <a:r>
              <a:rPr lang="cs-CZ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6667280"/>
            <a:ext cx="1094282" cy="190719"/>
          </a:xfrm>
        </p:spPr>
        <p:txBody>
          <a:bodyPr lIns="0">
            <a:normAutofit fontScale="85000" lnSpcReduction="20000"/>
          </a:bodyPr>
          <a:lstStyle/>
          <a:p>
            <a:pPr algn="l"/>
            <a:r>
              <a:rPr lang="cs-CZ" sz="1100" dirty="0" smtClean="0">
                <a:solidFill>
                  <a:schemeClr val="bg1"/>
                </a:solidFill>
              </a:rPr>
              <a:t>CC0; pixabay.com</a:t>
            </a:r>
            <a:endParaRPr lang="cs-CZ" sz="1100" dirty="0">
              <a:solidFill>
                <a:schemeClr val="bg1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567363" y="2467759"/>
            <a:ext cx="5986462" cy="8572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přednáška na téma, jak vybrat správný časopis pro </a:t>
            </a:r>
            <a:r>
              <a:rPr lang="cs-CZ" sz="22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váš </a:t>
            </a:r>
            <a:r>
              <a:rPr lang="cs-CZ" sz="22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článek</a:t>
            </a: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567363" y="4006052"/>
            <a:ext cx="6236492" cy="11691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Lucie Melicharová</a:t>
            </a:r>
          </a:p>
          <a:p>
            <a:pPr>
              <a:lnSpc>
                <a:spcPct val="10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(Univerzitní knihovna UPa)</a:t>
            </a:r>
            <a:endParaRPr lang="cs-CZ" sz="20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5567363" y="5856281"/>
            <a:ext cx="6236492" cy="581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25. a 26. října 2017</a:t>
            </a:r>
            <a:endParaRPr lang="cs-CZ" sz="20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Redakční rada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s</a:t>
            </a:r>
            <a:r>
              <a:rPr lang="cs-CZ" dirty="0" smtClean="0">
                <a:solidFill>
                  <a:schemeClr val="bg1"/>
                </a:solidFill>
              </a:rPr>
              <a:t>tejná redakční rada pro celé portfolio časopisů</a:t>
            </a:r>
          </a:p>
          <a:p>
            <a:r>
              <a:rPr lang="cs-CZ" dirty="0">
                <a:solidFill>
                  <a:schemeClr val="bg1"/>
                </a:solidFill>
              </a:rPr>
              <a:t>f</a:t>
            </a:r>
            <a:r>
              <a:rPr lang="cs-CZ" dirty="0" smtClean="0">
                <a:solidFill>
                  <a:schemeClr val="bg1"/>
                </a:solidFill>
              </a:rPr>
              <a:t>iktivní členové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nepřesně uvedené afiliační údaje</a:t>
            </a:r>
          </a:p>
          <a:p>
            <a:r>
              <a:rPr lang="cs-CZ" dirty="0">
                <a:solidFill>
                  <a:schemeClr val="bg1"/>
                </a:solidFill>
              </a:rPr>
              <a:t>č</a:t>
            </a:r>
            <a:r>
              <a:rPr lang="cs-CZ" dirty="0" smtClean="0">
                <a:solidFill>
                  <a:schemeClr val="bg1"/>
                </a:solidFill>
              </a:rPr>
              <a:t>lenové uvedeni bez jejich vědomí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málo členů nebo pouze z jedné země</a:t>
            </a:r>
          </a:p>
          <a:p>
            <a:r>
              <a:rPr lang="cs-CZ" dirty="0">
                <a:solidFill>
                  <a:schemeClr val="bg1"/>
                </a:solidFill>
              </a:rPr>
              <a:t>p</a:t>
            </a:r>
            <a:r>
              <a:rPr lang="cs-CZ" dirty="0" smtClean="0">
                <a:solidFill>
                  <a:schemeClr val="bg1"/>
                </a:solidFill>
              </a:rPr>
              <a:t>ouze obecné e-mailové adresy nebo kontaktní formuláře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Data\lume2026\Obrazky\Screenpresso\2017-10-23_11h46_59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5103813"/>
            <a:ext cx="6135688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Vydavatelský management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3192" y="1825625"/>
            <a:ext cx="10515600" cy="4351339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ádné nebo pochybné recenzní řízení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pam</a:t>
            </a:r>
          </a:p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netransparentní informace o výši poplatku za publikování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nejasná autorská práva</a:t>
            </a:r>
            <a:endParaRPr lang="cs-CZ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názvy podobné zavedeným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časopisům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ultioborové časopisy</a:t>
            </a:r>
          </a:p>
          <a:p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3074" name="Picture 2" descr="https://i.kinja-img.com/gawker-media/image/upload/debhtfvppy7p24hunow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54" y="4118825"/>
            <a:ext cx="5692346" cy="27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1232" y="6596390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1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https://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en.wikipedia.org/wiki/International_Journal_of_Advanced_Computer_Technology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6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Indexace časopisu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201780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epravdivé informace o indexaci ve Web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of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Science,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Scopusu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ProQuest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,…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731108" y="30274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Zavádějící metriky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838200" y="4352969"/>
            <a:ext cx="10515600" cy="1823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IndexCopernicus, Global Impact Factor, General Impact Factor, IMPACT-FACTOR.RU,…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Falešné identifikátory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5235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DOI (Digital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=&gt; 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SOI (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Scientific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), UOI (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Unique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  <a:endParaRPr lang="cs-CZ" dirty="0">
              <a:solidFill>
                <a:schemeClr val="bg1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Nadpis 3"/>
          <p:cNvSpPr txBox="1">
            <a:spLocks/>
          </p:cNvSpPr>
          <p:nvPr/>
        </p:nvSpPr>
        <p:spPr>
          <a:xfrm>
            <a:off x="838200" y="29779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Okamžité publikování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" name="Zástupný symbol pro obsah 4"/>
          <p:cNvSpPr txBox="1">
            <a:spLocks/>
          </p:cNvSpPr>
          <p:nvPr/>
        </p:nvSpPr>
        <p:spPr>
          <a:xfrm>
            <a:off x="838200" y="4291292"/>
            <a:ext cx="10515600" cy="1152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859" y="129662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HIJACKED JOURNALS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20873" y="2193799"/>
            <a:ext cx="5359258" cy="398774"/>
          </a:xfrm>
          <a:solidFill>
            <a:srgbClr val="92D050"/>
          </a:solidFill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5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http://</a:t>
            </a:r>
            <a:r>
              <a:rPr lang="cs-CZ" sz="5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www.landesmuseum.ktn.gv.at/210226w_DE.htm?seite=15</a:t>
            </a:r>
            <a:r>
              <a:rPr lang="cs-CZ" sz="5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5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cs-CZ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356" y="3535572"/>
            <a:ext cx="5113259" cy="162810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7" y="3713402"/>
            <a:ext cx="5296172" cy="132736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458986" y="2223766"/>
            <a:ext cx="479084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5"/>
              </a:rPr>
              <a:t>http://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5"/>
              </a:rPr>
              <a:t>www.weinobstklosterneuburg.at/service/klosterneuburger-mitteilungen.html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8732" y="1553712"/>
            <a:ext cx="4661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Mitteilungen</a:t>
            </a:r>
            <a:r>
              <a:rPr lang="cs-CZ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b="1" dirty="0" err="1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Klosterneuburg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378357" y="1551039"/>
            <a:ext cx="466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Wulfenia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1" name="Picture 6" descr="Hijacked journals, 2015-2016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855" y="5391541"/>
            <a:ext cx="2227607" cy="138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485488" y="2968584"/>
            <a:ext cx="482922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7"/>
              </a:rPr>
              <a:t>http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7"/>
              </a:rPr>
              <a:t>://www.mitt-klosterneuburg.com/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6320873" y="2866001"/>
            <a:ext cx="4937826" cy="385848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8"/>
              </a:rPr>
              <a:t>http://www.multidisciplinarywulfenia.org/</a:t>
            </a: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400" dirty="0">
              <a:solidFill>
                <a:schemeClr val="bg2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4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Autorské mlýny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422400"/>
          </a:xfrm>
        </p:spPr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publikování monografií v malých nákladech</a:t>
            </a:r>
          </a:p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Lambert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Academic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Publishing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838200" y="31273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Predátorské konference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491" y="138659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Jak odhalit predátora?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9491" y="1515042"/>
            <a:ext cx="11800703" cy="4880919"/>
          </a:xfrm>
        </p:spPr>
        <p:txBody>
          <a:bodyPr>
            <a:no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Znám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znají moji kolegové vybraný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časopis?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Lze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jednoduše identifikovat a kontaktovat vydavatele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jasně určeno, jaký typ recenzního řízení časopis využívá?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časopis indexován službami nebo databázemi, které běžné používám a znám?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webových stránkách jasně uvedeno, kolik stojí publikování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daném časopise?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Znám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členy redakční rady?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 členem některé ze známých iniciativ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 (COPE, DOAJ, OASPA) 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 členem jiné profesní asociace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" name="Picture 2" descr="http://vimkdepublikuji.cz/wp-content/uploads/2016/08/banner-250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296" y="189479"/>
            <a:ext cx="2944597" cy="104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16" y="0"/>
            <a:ext cx="4880920" cy="6887062"/>
          </a:xfrm>
          <a:prstGeom prst="rect">
            <a:avLst/>
          </a:prstGeom>
        </p:spPr>
      </p:pic>
      <p:pic>
        <p:nvPicPr>
          <p:cNvPr id="1026" name="Picture 2" descr="D:\Data\lume2026\Obrazky\Screenpresso\2017-10-24_08h15_38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20" y="2791341"/>
            <a:ext cx="4752975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6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Kde ověřit časopis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098" name="Picture 2" descr="Directory of Open Access Journal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2" y="2001629"/>
            <a:ext cx="3267075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ýsledek obrázku pro bealls lis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188" y="2135728"/>
            <a:ext cx="1693433" cy="169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72" y="5566812"/>
            <a:ext cx="4267796" cy="819264"/>
          </a:xfrm>
          <a:prstGeom prst="rect">
            <a:avLst/>
          </a:prstGeom>
        </p:spPr>
      </p:pic>
      <p:pic>
        <p:nvPicPr>
          <p:cNvPr id="6" name="Obrázek 5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72" y="4192369"/>
            <a:ext cx="2057687" cy="981212"/>
          </a:xfrm>
          <a:prstGeom prst="rect">
            <a:avLst/>
          </a:prstGeom>
        </p:spPr>
      </p:pic>
      <p:pic>
        <p:nvPicPr>
          <p:cNvPr id="5" name="Obrázek 4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72" y="3075032"/>
            <a:ext cx="4035662" cy="647404"/>
          </a:xfrm>
          <a:prstGeom prst="rect">
            <a:avLst/>
          </a:prstGeom>
        </p:spPr>
      </p:pic>
      <p:pic>
        <p:nvPicPr>
          <p:cNvPr id="2050" name="Picture 2" descr="D:\Data\lume2026\Obrazky\Screenpresso\2017-10-23_11h58_46.png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581" y="4433780"/>
            <a:ext cx="1638300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Přímá spojnice 7"/>
          <p:cNvCxnSpPr/>
          <p:nvPr/>
        </p:nvCxnSpPr>
        <p:spPr>
          <a:xfrm flipV="1">
            <a:off x="9566481" y="1920272"/>
            <a:ext cx="2117982" cy="2059832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H="1" flipV="1">
            <a:off x="9566481" y="1920272"/>
            <a:ext cx="1994501" cy="2059833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D:\Data\lume2026\Obrazky\Screenpresso\2017-10-24_08h18_35.pn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753" y="5659997"/>
            <a:ext cx="1555956" cy="57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202" y="2001629"/>
            <a:ext cx="3820058" cy="44773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824" y="5571888"/>
            <a:ext cx="2210108" cy="724001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418" y="3371554"/>
            <a:ext cx="1514686" cy="135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52" y="0"/>
            <a:ext cx="102758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69952" y="6596390"/>
            <a:ext cx="11131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CC0/</a:t>
            </a:r>
            <a:r>
              <a:rPr lang="cs-CZ" sz="11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pixabay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0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arcopen.org/wp-content/uploads/2017/09/Open-in-Order-To-General-Pos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0"/>
            <a:ext cx="5308600" cy="686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2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50017" y="5510150"/>
            <a:ext cx="10515600" cy="96629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Doporučíme, ale za vás 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nerozhodneme…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728913" y="4437247"/>
            <a:ext cx="3924300" cy="6096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</a:t>
            </a: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eronika.ungerova@upce.cz</a:t>
            </a:r>
            <a:endParaRPr lang="cs-CZ" sz="20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027" name="Picture 3" descr="D:\Data\lume2026\Obrazky\Screenpresso\2017-10-25_08h37_0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775" y="413285"/>
            <a:ext cx="6611938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04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8300" y="1222375"/>
            <a:ext cx="5943600" cy="132556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Děkuji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596767" y="5650469"/>
            <a:ext cx="39243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000" b="1" dirty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</a:t>
            </a:r>
            <a:r>
              <a:rPr lang="cs-CZ" sz="2000" b="1" dirty="0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ucie.melicharova@upce.cz</a:t>
            </a:r>
            <a:endParaRPr lang="cs-CZ" sz="2000" b="1" dirty="0">
              <a:solidFill>
                <a:schemeClr val="accent5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7243761" y="3428765"/>
            <a:ext cx="2352675" cy="53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@</a:t>
            </a:r>
            <a:r>
              <a:rPr lang="cs-CZ" sz="2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OAupce</a:t>
            </a:r>
            <a:endParaRPr lang="cs-CZ" sz="2000" b="1" dirty="0">
              <a:solidFill>
                <a:schemeClr val="accent5">
                  <a:lumMod val="20000"/>
                  <a:lumOff val="8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7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46" y="4079662"/>
            <a:ext cx="2636708" cy="2469828"/>
          </a:xfrm>
          <a:prstGeom prst="rect">
            <a:avLst/>
          </a:prstGeom>
        </p:spPr>
      </p:pic>
      <p:pic>
        <p:nvPicPr>
          <p:cNvPr id="5" name="Picture 3" descr="D:\Data\lume2026\Obrazky\Screenpresso\2017-10-17_10h41_09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599" y="4953109"/>
            <a:ext cx="4276725" cy="72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620332" y="870803"/>
            <a:ext cx="83720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/>
                </a:solidFill>
              </a:rPr>
              <a:t>Národní strategie otevřeného přístupu ČR k vědeckým informacím na léta 2017 – 2020</a:t>
            </a:r>
          </a:p>
        </p:txBody>
      </p:sp>
      <p:sp>
        <p:nvSpPr>
          <p:cNvPr id="2" name="Obdélník 1"/>
          <p:cNvSpPr/>
          <p:nvPr/>
        </p:nvSpPr>
        <p:spPr>
          <a:xfrm>
            <a:off x="3060700" y="2490621"/>
            <a:ext cx="6096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6"/>
              </a:rPr>
              <a:t>Směrnice č. 2/2015 Evidence výsledků tvůrčí činnosti zaměstnanců a studentů Univerzity Pardubice v interním informačním systému OBD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85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74" y="150546"/>
            <a:ext cx="5054357" cy="1754720"/>
          </a:xfrm>
        </p:spPr>
      </p:pic>
      <p:pic>
        <p:nvPicPr>
          <p:cNvPr id="6" name="Obrázek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9" y="2290154"/>
            <a:ext cx="4147004" cy="1758233"/>
          </a:xfrm>
          <a:prstGeom prst="rect">
            <a:avLst/>
          </a:prstGeom>
        </p:spPr>
      </p:pic>
      <p:pic>
        <p:nvPicPr>
          <p:cNvPr id="7" name="Obrázek 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106" y="2290154"/>
            <a:ext cx="5657034" cy="1946664"/>
          </a:xfrm>
          <a:prstGeom prst="rect">
            <a:avLst/>
          </a:prstGeom>
        </p:spPr>
      </p:pic>
      <p:pic>
        <p:nvPicPr>
          <p:cNvPr id="8" name="Obrázek 7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65" y="4473805"/>
            <a:ext cx="6005366" cy="2243921"/>
          </a:xfrm>
          <a:prstGeom prst="rect">
            <a:avLst/>
          </a:prstGeom>
        </p:spPr>
      </p:pic>
      <p:pic>
        <p:nvPicPr>
          <p:cNvPr id="9" name="Obrázek 8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401691"/>
            <a:ext cx="5417005" cy="1231516"/>
          </a:xfrm>
          <a:prstGeom prst="rect">
            <a:avLst/>
          </a:prstGeom>
        </p:spPr>
      </p:pic>
      <p:pic>
        <p:nvPicPr>
          <p:cNvPr id="10" name="Obrázek 9">
            <a:hlinkClick r:id="rId12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356" y="4347084"/>
            <a:ext cx="3848524" cy="237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274637"/>
            <a:ext cx="4440237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293687"/>
            <a:ext cx="4430713" cy="628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3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912" y="1393213"/>
            <a:ext cx="8954750" cy="4153480"/>
          </a:xfrm>
        </p:spPr>
      </p:pic>
      <p:sp>
        <p:nvSpPr>
          <p:cNvPr id="5" name="TextovéPole 4"/>
          <p:cNvSpPr txBox="1"/>
          <p:nvPr/>
        </p:nvSpPr>
        <p:spPr>
          <a:xfrm>
            <a:off x="5214551" y="6573795"/>
            <a:ext cx="69774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hlinkClick r:id="rId3"/>
              </a:rPr>
              <a:t>http://</a:t>
            </a:r>
            <a:r>
              <a:rPr lang="cs-CZ" sz="1100" dirty="0" smtClean="0">
                <a:hlinkClick r:id="rId3"/>
              </a:rPr>
              <a:t>www.slideshare.net/monicaberger/to-catch-a-predator-how-to-recognize-predatory-journals-and-conferences</a:t>
            </a:r>
            <a:r>
              <a:rPr lang="cs-CZ" sz="1100" dirty="0" smtClean="0"/>
              <a:t> 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8894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75764"/>
            <a:ext cx="9802091" cy="1325563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Kodex dobré výzkumné praxe Univerzity Pardubice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6325" y="3072535"/>
            <a:ext cx="10515600" cy="128571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„Při publikování výsledků v časopisech a sbornících dbá výzkumný pracovník na věrohodnost vybraného titulu a vyhýbá se publikování v tzv. „predátorských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“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titulech. “</a:t>
            </a:r>
          </a:p>
        </p:txBody>
      </p:sp>
      <p:sp>
        <p:nvSpPr>
          <p:cNvPr id="4" name="Obdélník 3"/>
          <p:cNvSpPr/>
          <p:nvPr/>
        </p:nvSpPr>
        <p:spPr>
          <a:xfrm>
            <a:off x="91043" y="6474506"/>
            <a:ext cx="50034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>
                <a:hlinkClick r:id="rId2"/>
              </a:rPr>
              <a:t>https://</a:t>
            </a:r>
            <a:r>
              <a:rPr lang="cs-CZ" sz="1100" dirty="0" smtClean="0">
                <a:hlinkClick r:id="rId2"/>
              </a:rPr>
              <a:t>zamestnanci.upce.cz/kodex-dobre-vyzkumne-praxe-univerzity-pardubice</a:t>
            </a:r>
            <a:r>
              <a:rPr lang="cs-CZ" sz="1100" dirty="0" smtClean="0"/>
              <a:t> 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5451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6536724"/>
            <a:ext cx="6141308" cy="321276"/>
          </a:xfrm>
        </p:spPr>
        <p:txBody>
          <a:bodyPr>
            <a:normAutofit fontScale="90000"/>
          </a:bodyPr>
          <a:lstStyle/>
          <a:p>
            <a:r>
              <a:rPr lang="cs-CZ" sz="1100" dirty="0">
                <a:hlinkClick r:id="rId2"/>
              </a:rPr>
              <a:t>https://</a:t>
            </a:r>
            <a:r>
              <a:rPr lang="cs-CZ" sz="1100" dirty="0" smtClean="0">
                <a:hlinkClick r:id="rId2"/>
              </a:rPr>
              <a:t>www.timeshighereducation.com/news/infographic-journals-and-publishers-setting-sights-on-the-unwary</a:t>
            </a:r>
            <a:r>
              <a:rPr lang="cs-CZ" sz="1100" dirty="0" smtClean="0"/>
              <a:t> </a:t>
            </a:r>
            <a:endParaRPr lang="cs-CZ" sz="1100" dirty="0"/>
          </a:p>
        </p:txBody>
      </p:sp>
      <p:pic>
        <p:nvPicPr>
          <p:cNvPr id="2050" name="Picture 2" descr="https://www.timeshighereducation.com/sites/default/files/academic-publishers-titles-identified-as-predatorial-2011-2016-210116-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00842" cy="653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320216" y="1481075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slabé/žádné recenzní řízení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8211065" y="2550784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pochybná kvalita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320216" y="4967201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jediným cílem ZISK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945395" y="515371"/>
            <a:ext cx="3793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PREDÁTOŘI</a:t>
            </a:r>
            <a:endParaRPr lang="cs-CZ" sz="28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509858" y="3480793"/>
            <a:ext cx="2639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neužívají myšlenky otevřeného přístupu k výsledkům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VaV</a:t>
            </a:r>
            <a:endParaRPr lang="cs-CZ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7627" y="2144498"/>
            <a:ext cx="10515600" cy="1325563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ZNAKY PREDÁTORSKÝCH ČASOPISŮ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080763" y="6488668"/>
            <a:ext cx="3111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https://kuk.muni.cz/vyuka/materialy/predatori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532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urses xmlns="a30f7ed9-1471-4e9b-a4c5-b7d3b7fc776b">
      <Value>94</Value>
    </Courses>
    <Detail1 xmlns="a30f7ed9-1471-4e9b-a4c5-b7d3b7fc776b" xsi:nil="true"/>
    <CourseEvents xmlns="a30f7ed9-1471-4e9b-a4c5-b7d3b7fc776b"/>
    <EducationalMaterialContentCategory xmlns="a30f7ed9-1471-4e9b-a4c5-b7d3b7fc776b">
      <Value>Prezentace</Value>
    </EducationalMaterialContentCategor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Vzdělávací materiál" ma:contentTypeID="0x010100A4DE85BF1C42E944A654A837D92E3001006CFF8501CE16C2498EDE57319CF3DC68" ma:contentTypeVersion="8" ma:contentTypeDescription="" ma:contentTypeScope="" ma:versionID="e2048e4d651e937e401e432197c387db">
  <xsd:schema xmlns:xsd="http://www.w3.org/2001/XMLSchema" xmlns:xs="http://www.w3.org/2001/XMLSchema" xmlns:p="http://schemas.microsoft.com/office/2006/metadata/properties" xmlns:ns2="a30f7ed9-1471-4e9b-a4c5-b7d3b7fc776b" targetNamespace="http://schemas.microsoft.com/office/2006/metadata/properties" ma:root="true" ma:fieldsID="5760487aa1c54402e0a6efb5449c1fab" ns2:_="">
    <xsd:import namespace="a30f7ed9-1471-4e9b-a4c5-b7d3b7fc776b"/>
    <xsd:element name="properties">
      <xsd:complexType>
        <xsd:sequence>
          <xsd:element name="documentManagement">
            <xsd:complexType>
              <xsd:all>
                <xsd:element ref="ns2:Detail1" minOccurs="0"/>
                <xsd:element ref="ns2:EducationalMaterialContentCategory" minOccurs="0"/>
                <xsd:element ref="ns2:Courses" minOccurs="0"/>
                <xsd:element ref="ns2:CourseEv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0f7ed9-1471-4e9b-a4c5-b7d3b7fc776b" elementFormDefault="qualified">
    <xsd:import namespace="http://schemas.microsoft.com/office/2006/documentManagement/types"/>
    <xsd:import namespace="http://schemas.microsoft.com/office/infopath/2007/PartnerControls"/>
    <xsd:element name="Detail1" ma:index="2" nillable="true" ma:displayName="Detail" ma:internalName="Detail1">
      <xsd:simpleType>
        <xsd:restriction base="dms:Note">
          <xsd:maxLength value="255"/>
        </xsd:restriction>
      </xsd:simpleType>
    </xsd:element>
    <xsd:element name="EducationalMaterialContentCategory" ma:index="3" nillable="true" ma:displayName="Kategorie obsahu" ma:internalName="EducationalMaterialContentCategor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udijní materiál"/>
                    <xsd:enumeration value="Ukázka"/>
                    <xsd:enumeration value="Příklady"/>
                    <xsd:enumeration value="Test"/>
                    <xsd:enumeration value="Dokument"/>
                    <xsd:enumeration value="Prezentace"/>
                    <xsd:enumeration value="Obrázek"/>
                    <xsd:enumeration value="Audio"/>
                    <xsd:enumeration value="Video"/>
                    <xsd:enumeration value="Aplikace"/>
                    <xsd:enumeration value="Interaktivní"/>
                  </xsd:restriction>
                </xsd:simpleType>
              </xsd:element>
            </xsd:sequence>
          </xsd:extension>
        </xsd:complexContent>
      </xsd:complexType>
    </xsd:element>
    <xsd:element name="Courses" ma:index="4" nillable="true" ma:displayName="Kurzy" ma:list="{3bf8e124-b6b6-4f7a-a0c4-6c1c5e6f8c30}" ma:internalName="Courses" ma:readOnly="false" ma:showField="Title" ma:web="a30f7ed9-1471-4e9b-a4c5-b7d3b7fc776b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urseEvents" ma:index="5" nillable="true" ma:displayName="Termíny kurzů" ma:description="Vyberte termíny kurzů pouze v případě, že vzdělávací materiál je specifický pouze pro tyto termíny." ma:list="{12e3950d-540d-421f-8435-63d3011ad6f2}" ma:internalName="CourseEvents" ma:showField="TitleWithTimes" ma:web="a30f7ed9-1471-4e9b-a4c5-b7d3b7fc7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0A5930-C543-4699-960A-258A7D4C9A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D7BC2A-13BB-4472-A495-DCA84E774FFC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a30f7ed9-1471-4e9b-a4c5-b7d3b7fc776b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250440D-A06D-48E2-A600-E307CB9ED0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0f7ed9-1471-4e9b-a4c5-b7d3b7fc77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2857</TotalTime>
  <Words>339</Words>
  <Application>Microsoft Office PowerPoint</Application>
  <PresentationFormat>Vlastní</PresentationFormat>
  <Paragraphs>72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Office</vt:lpstr>
      <vt:lpstr>Predátorské praktiky vydavatelů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Kodex dobré výzkumné praxe Univerzity Pardubice</vt:lpstr>
      <vt:lpstr>https://www.timeshighereducation.com/news/infographic-journals-and-publishers-setting-sights-on-the-unwary </vt:lpstr>
      <vt:lpstr>ZNAKY PREDÁTORSKÝCH ČASOPISŮ</vt:lpstr>
      <vt:lpstr>Redakční rada</vt:lpstr>
      <vt:lpstr>Vydavatelský management</vt:lpstr>
      <vt:lpstr>Indexace časopisu</vt:lpstr>
      <vt:lpstr>Falešné identifikátory</vt:lpstr>
      <vt:lpstr>HIJACKED JOURNALS</vt:lpstr>
      <vt:lpstr>Autorské mlýny</vt:lpstr>
      <vt:lpstr>Jak odhalit predátora?</vt:lpstr>
      <vt:lpstr>Prezentace aplikace PowerPoint</vt:lpstr>
      <vt:lpstr>Kde ověřit časopis</vt:lpstr>
      <vt:lpstr>Prezentace aplikace PowerPoint</vt:lpstr>
      <vt:lpstr>Doporučíme, ale za vás nerozhodneme…</vt:lpstr>
      <vt:lpstr>Děkuji</vt:lpstr>
    </vt:vector>
  </TitlesOfParts>
  <Company>Univerzita Pardubice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Predátorské praktiky vydavatelů</dc:title>
  <dc:creator>Melicharova Lucie</dc:creator>
  <cp:lastModifiedBy>support_0</cp:lastModifiedBy>
  <cp:revision>70</cp:revision>
  <dcterms:created xsi:type="dcterms:W3CDTF">2016-10-06T07:56:45Z</dcterms:created>
  <dcterms:modified xsi:type="dcterms:W3CDTF">2017-10-25T06:52:34Z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0x010100A4DE85BF1C42E944A654A837D92E3001006CFF8501CE16C2498EDE57319CF3DC68</vt:lpwstr>
  </property>
</Properties>
</file>