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314" r:id="rId29"/>
    <p:sldId id="286" r:id="rId30"/>
    <p:sldId id="287" r:id="rId31"/>
    <p:sldId id="315" r:id="rId32"/>
    <p:sldId id="316" r:id="rId33"/>
    <p:sldId id="288" r:id="rId34"/>
    <p:sldId id="293" r:id="rId35"/>
    <p:sldId id="289" r:id="rId36"/>
    <p:sldId id="290" r:id="rId37"/>
    <p:sldId id="291" r:id="rId38"/>
    <p:sldId id="294" r:id="rId39"/>
    <p:sldId id="295" r:id="rId40"/>
    <p:sldId id="296" r:id="rId41"/>
    <p:sldId id="297" r:id="rId42"/>
    <p:sldId id="298" r:id="rId43"/>
    <p:sldId id="299" r:id="rId44"/>
    <p:sldId id="317" r:id="rId45"/>
    <p:sldId id="318" r:id="rId46"/>
    <p:sldId id="300" r:id="rId47"/>
    <p:sldId id="301" r:id="rId48"/>
    <p:sldId id="302" r:id="rId49"/>
    <p:sldId id="305" r:id="rId50"/>
    <p:sldId id="303" r:id="rId51"/>
    <p:sldId id="304" r:id="rId52"/>
    <p:sldId id="306" r:id="rId53"/>
    <p:sldId id="307" r:id="rId54"/>
    <p:sldId id="312" r:id="rId55"/>
    <p:sldId id="308" r:id="rId56"/>
    <p:sldId id="309" r:id="rId57"/>
    <p:sldId id="313" r:id="rId58"/>
  </p:sldIdLst>
  <p:sldSz cx="6858000" cy="9144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549" y="-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2. 5. 2019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IMG_20190424_083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1500" y="2484000"/>
            <a:ext cx="4995000" cy="6660000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0" y="2"/>
            <a:ext cx="6172200" cy="2643175"/>
          </a:xfrm>
        </p:spPr>
        <p:txBody>
          <a:bodyPr>
            <a:normAutofit/>
          </a:bodyPr>
          <a:lstStyle/>
          <a:p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Bezpečná péče o chirurgické instrumentarium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Edukační materiál pro zdravotnické pracovníky pracující na centrální či přísálové sterilizaci</a:t>
            </a:r>
            <a:endParaRPr lang="cs-CZ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Strojová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Obsluhujte mycí a dezinfekční zařízení dle pokynů výrobce</a:t>
            </a:r>
          </a:p>
          <a:p>
            <a:r>
              <a:rPr lang="cs-CZ" sz="2800" dirty="0" smtClean="0"/>
              <a:t>Používejte vhodné testy ke kontrole teploty, času a mechanické účinnosti strojového mytí </a:t>
            </a:r>
          </a:p>
          <a:p>
            <a:endParaRPr lang="cs-CZ" sz="2800" dirty="0"/>
          </a:p>
        </p:txBody>
      </p:sp>
      <p:pic>
        <p:nvPicPr>
          <p:cNvPr id="4" name="Obrázek 3" descr="PŘED PO.jpg"/>
          <p:cNvPicPr>
            <a:picLocks noChangeAspect="1"/>
          </p:cNvPicPr>
          <p:nvPr/>
        </p:nvPicPr>
        <p:blipFill>
          <a:blip r:embed="rId2" cstate="print"/>
          <a:srcRect t="4750" r="4749" b="5291"/>
          <a:stretch>
            <a:fillRect/>
          </a:stretch>
        </p:blipFill>
        <p:spPr>
          <a:xfrm>
            <a:off x="1570765" y="4644000"/>
            <a:ext cx="3573530" cy="45000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Strojová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Instrumentarium a zdravotnické pomůcky vkládejte na speciální síta či do přihrádek</a:t>
            </a:r>
          </a:p>
          <a:p>
            <a:r>
              <a:rPr lang="cs-CZ" sz="2800" dirty="0" smtClean="0"/>
              <a:t>Nepřeplňujte mycí síta</a:t>
            </a:r>
          </a:p>
          <a:p>
            <a:r>
              <a:rPr lang="cs-CZ" sz="2800" dirty="0" smtClean="0"/>
              <a:t>Kloubové nástroje vkládejte do sít otevřené na 120°</a:t>
            </a:r>
            <a:endParaRPr lang="cs-CZ" sz="2800" dirty="0"/>
          </a:p>
        </p:txBody>
      </p:sp>
      <p:pic>
        <p:nvPicPr>
          <p:cNvPr id="4" name="Obrázek 3" descr="IMG_20190226_0915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000" y="5184000"/>
            <a:ext cx="5280000" cy="39600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Strojová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Složené nástroje a zdravotnické prostředky rozložte na jednotlivé díly</a:t>
            </a:r>
          </a:p>
          <a:p>
            <a:r>
              <a:rPr lang="cs-CZ" sz="2800" dirty="0" smtClean="0"/>
              <a:t>Jemné nástroje fixujte do speciálních silikonových podložek</a:t>
            </a:r>
          </a:p>
          <a:p>
            <a:r>
              <a:rPr lang="cs-CZ" sz="2800" dirty="0" smtClean="0"/>
              <a:t>Hadice uchyťte do speciálních držáků</a:t>
            </a:r>
          </a:p>
          <a:p>
            <a:r>
              <a:rPr lang="cs-CZ" sz="2800" dirty="0" smtClean="0"/>
              <a:t>Dokumentujte proces strojního mytí</a:t>
            </a:r>
            <a:endParaRPr lang="cs-CZ" sz="2800" dirty="0"/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Ultrazvukové čističky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Ultrazvukové čističky používejte pouze k dočištění instrumentaria a zdravotnických prostředků po předchozí mechanické očistě</a:t>
            </a:r>
          </a:p>
          <a:p>
            <a:r>
              <a:rPr lang="cs-CZ" sz="2800" dirty="0" smtClean="0"/>
              <a:t>Obsluhujte ultrazvukové čističky dle pokynů výrobce</a:t>
            </a:r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sz="2800" dirty="0"/>
          </a:p>
        </p:txBody>
      </p:sp>
      <p:pic>
        <p:nvPicPr>
          <p:cNvPr id="4" name="Obrázek 3" descr="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000" y="5184000"/>
            <a:ext cx="5280000" cy="39600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Ultrazvukové čističky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Nástroje vkládejte až po zapnutí čističky</a:t>
            </a:r>
          </a:p>
          <a:p>
            <a:r>
              <a:rPr lang="cs-CZ" sz="2800" dirty="0" smtClean="0"/>
              <a:t>Nepřeplňujte mycí síta</a:t>
            </a:r>
          </a:p>
          <a:p>
            <a:r>
              <a:rPr lang="cs-CZ" sz="2800" dirty="0" smtClean="0"/>
              <a:t>Kloubové nástroje vkládejte do sít otevřené na 120°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Hygienická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Provádějte hygienickou kontrolu vždy po mycím a dezinfekčním procesu </a:t>
            </a:r>
          </a:p>
          <a:p>
            <a:r>
              <a:rPr lang="cs-CZ" sz="2800" dirty="0" smtClean="0"/>
              <a:t>Provádějte ji pohledem či pomocí chemických testů</a:t>
            </a:r>
          </a:p>
          <a:p>
            <a:r>
              <a:rPr lang="cs-CZ" sz="2800" dirty="0" smtClean="0"/>
              <a:t>Pokud je nástroj špinavý, opakujte mytí</a:t>
            </a:r>
            <a:endParaRPr lang="cs-CZ" sz="2800" dirty="0"/>
          </a:p>
        </p:txBody>
      </p:sp>
      <p:pic>
        <p:nvPicPr>
          <p:cNvPr id="4" name="Obrázek 3" descr="ano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44000"/>
            <a:ext cx="3429000" cy="4572000"/>
          </a:xfrm>
          <a:prstGeom prst="rect">
            <a:avLst/>
          </a:prstGeom>
        </p:spPr>
      </p:pic>
      <p:pic>
        <p:nvPicPr>
          <p:cNvPr id="5" name="Obrázek 4" descr="ano 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644000"/>
            <a:ext cx="3429000" cy="45720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Provádějte technickou kontrolu vždy po mycím a dezinfekčním procesu </a:t>
            </a:r>
          </a:p>
          <a:p>
            <a:r>
              <a:rPr lang="cs-CZ" sz="2800" dirty="0" smtClean="0"/>
              <a:t>Kontrolujte funkční vlastnosti nástroje</a:t>
            </a:r>
          </a:p>
          <a:p>
            <a:r>
              <a:rPr lang="cs-CZ" sz="2800" dirty="0" smtClean="0"/>
              <a:t>Kontrolujte přesnost a pevnost sevření ramen</a:t>
            </a:r>
          </a:p>
          <a:p>
            <a:endParaRPr lang="cs-CZ" dirty="0"/>
          </a:p>
        </p:txBody>
      </p:sp>
      <p:pic>
        <p:nvPicPr>
          <p:cNvPr id="6" name="Obrázek 5" descr="1.jpg"/>
          <p:cNvPicPr>
            <a:picLocks noChangeAspect="1"/>
          </p:cNvPicPr>
          <p:nvPr/>
        </p:nvPicPr>
        <p:blipFill>
          <a:blip r:embed="rId2" cstate="print"/>
          <a:srcRect l="19048" t="4750" r="6867"/>
          <a:stretch>
            <a:fillRect/>
          </a:stretch>
        </p:blipFill>
        <p:spPr>
          <a:xfrm>
            <a:off x="0" y="4644000"/>
            <a:ext cx="2625045" cy="4500000"/>
          </a:xfrm>
          <a:prstGeom prst="rect">
            <a:avLst/>
          </a:prstGeom>
        </p:spPr>
      </p:pic>
      <p:pic>
        <p:nvPicPr>
          <p:cNvPr id="8" name="Obrázek 7" descr="2.jpg"/>
          <p:cNvPicPr>
            <a:picLocks noChangeAspect="1"/>
          </p:cNvPicPr>
          <p:nvPr/>
        </p:nvPicPr>
        <p:blipFill>
          <a:blip r:embed="rId3" cstate="print"/>
          <a:srcRect l="16133" t="17857" r="16133"/>
          <a:stretch>
            <a:fillRect/>
          </a:stretch>
        </p:blipFill>
        <p:spPr>
          <a:xfrm>
            <a:off x="2285992" y="4644000"/>
            <a:ext cx="2782964" cy="4500000"/>
          </a:xfrm>
          <a:prstGeom prst="rect">
            <a:avLst/>
          </a:prstGeom>
        </p:spPr>
      </p:pic>
      <p:pic>
        <p:nvPicPr>
          <p:cNvPr id="7" name="Obrázek 6" descr="3.jpg"/>
          <p:cNvPicPr>
            <a:picLocks noChangeAspect="1"/>
          </p:cNvPicPr>
          <p:nvPr/>
        </p:nvPicPr>
        <p:blipFill>
          <a:blip r:embed="rId4" cstate="print"/>
          <a:srcRect l="17048" t="6338" r="14816"/>
          <a:stretch>
            <a:fillRect/>
          </a:stretch>
        </p:blipFill>
        <p:spPr>
          <a:xfrm>
            <a:off x="4572008" y="4644000"/>
            <a:ext cx="2455174" cy="45000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Kontrolujte funkčnost kloubů a zámků</a:t>
            </a:r>
            <a:endParaRPr lang="cs-CZ" sz="2800" dirty="0"/>
          </a:p>
        </p:txBody>
      </p:sp>
      <p:pic>
        <p:nvPicPr>
          <p:cNvPr id="4" name="Obrázek 3" descr="ano 1.jpg"/>
          <p:cNvPicPr>
            <a:picLocks noChangeAspect="1"/>
          </p:cNvPicPr>
          <p:nvPr/>
        </p:nvPicPr>
        <p:blipFill>
          <a:blip r:embed="rId2" cstate="print"/>
          <a:srcRect l="8659" b="11162"/>
          <a:stretch>
            <a:fillRect/>
          </a:stretch>
        </p:blipFill>
        <p:spPr>
          <a:xfrm>
            <a:off x="1208141" y="3384000"/>
            <a:ext cx="4441718" cy="5760000"/>
          </a:xfrm>
          <a:prstGeom prst="rect">
            <a:avLst/>
          </a:prstGeom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Kontrolujte ostrost a </a:t>
            </a:r>
            <a:r>
              <a:rPr lang="cs-CZ" sz="2800" dirty="0" err="1" smtClean="0"/>
              <a:t>střižnost</a:t>
            </a:r>
            <a:endParaRPr lang="cs-CZ" sz="2800" dirty="0"/>
          </a:p>
        </p:txBody>
      </p:sp>
      <p:pic>
        <p:nvPicPr>
          <p:cNvPr id="5" name="Obrázek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9000" y="3384000"/>
            <a:ext cx="4320000" cy="576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Kontrolujte povrch nástroje, barevné změny, přítomnost koroze </a:t>
            </a:r>
            <a:endParaRPr lang="cs-CZ" sz="2800" dirty="0"/>
          </a:p>
        </p:txBody>
      </p:sp>
      <p:pic>
        <p:nvPicPr>
          <p:cNvPr id="4" name="Obrázek 3" descr="ano 11.jpg"/>
          <p:cNvPicPr>
            <a:picLocks noChangeAspect="1"/>
          </p:cNvPicPr>
          <p:nvPr/>
        </p:nvPicPr>
        <p:blipFill>
          <a:blip r:embed="rId2" cstate="print"/>
          <a:srcRect b="6349"/>
          <a:stretch>
            <a:fillRect/>
          </a:stretch>
        </p:blipFill>
        <p:spPr>
          <a:xfrm>
            <a:off x="0" y="5004000"/>
            <a:ext cx="3315513" cy="4140000"/>
          </a:xfrm>
          <a:prstGeom prst="rect">
            <a:avLst/>
          </a:prstGeom>
        </p:spPr>
      </p:pic>
      <p:pic>
        <p:nvPicPr>
          <p:cNvPr id="5" name="Obrázek 4" descr="ano 33.jpg"/>
          <p:cNvPicPr>
            <a:picLocks noChangeAspect="1"/>
          </p:cNvPicPr>
          <p:nvPr/>
        </p:nvPicPr>
        <p:blipFill>
          <a:blip r:embed="rId3" cstate="print"/>
          <a:srcRect b="6349"/>
          <a:stretch>
            <a:fillRect/>
          </a:stretch>
        </p:blipFill>
        <p:spPr>
          <a:xfrm>
            <a:off x="3542487" y="5004000"/>
            <a:ext cx="3315513" cy="4140000"/>
          </a:xfrm>
          <a:prstGeom prst="rect">
            <a:avLst/>
          </a:prstGeom>
        </p:spPr>
      </p:pic>
      <p:pic>
        <p:nvPicPr>
          <p:cNvPr id="6" name="Obrázek 5" descr="ano 22.jpg"/>
          <p:cNvPicPr>
            <a:picLocks noChangeAspect="1"/>
          </p:cNvPicPr>
          <p:nvPr/>
        </p:nvPicPr>
        <p:blipFill>
          <a:blip r:embed="rId4" cstate="print"/>
          <a:srcRect t="34240" b="28407"/>
          <a:stretch>
            <a:fillRect/>
          </a:stretch>
        </p:blipFill>
        <p:spPr>
          <a:xfrm>
            <a:off x="369000" y="3286116"/>
            <a:ext cx="6120000" cy="171451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2900" y="357158"/>
            <a:ext cx="6172200" cy="78110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	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	Tento edukační materiál popisuje předsterilizační přípravu a sterilizaci chirurgického instrumentaria a zdravotnických prostředků</a:t>
            </a:r>
          </a:p>
          <a:p>
            <a:pPr>
              <a:buNone/>
            </a:pPr>
            <a:r>
              <a:rPr lang="cs-CZ" sz="2800" dirty="0" smtClean="0"/>
              <a:t>	</a:t>
            </a:r>
          </a:p>
          <a:p>
            <a:pPr>
              <a:buNone/>
            </a:pPr>
            <a:r>
              <a:rPr lang="cs-CZ" sz="2800" dirty="0" smtClean="0"/>
              <a:t>	Pozornost je věnována především bezpečné péči o instrumentarium a zdravotnické prostředky na úseku čistého nesterilního materiálu 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	Začínáme …</a:t>
            </a:r>
          </a:p>
          <a:p>
            <a:pPr>
              <a:buNone/>
            </a:pPr>
            <a:r>
              <a:rPr lang="cs-CZ" sz="2800" dirty="0" smtClean="0"/>
              <a:t>	</a:t>
            </a:r>
          </a:p>
          <a:p>
            <a:pPr>
              <a:buNone/>
            </a:pPr>
            <a:r>
              <a:rPr lang="cs-CZ" sz="2800" dirty="0" smtClean="0"/>
              <a:t>	</a:t>
            </a:r>
            <a:endParaRPr lang="cs-CZ" sz="2800" dirty="0"/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Kontrolujte průchodnost dutých nástrojů a zdravotnických prostředků</a:t>
            </a:r>
          </a:p>
          <a:p>
            <a:endParaRPr lang="cs-CZ" sz="2800" dirty="0" smtClean="0"/>
          </a:p>
          <a:p>
            <a:r>
              <a:rPr lang="cs-CZ" sz="2800" dirty="0" smtClean="0"/>
              <a:t>Profoukněte nástroj stříkačkou … </a:t>
            </a:r>
            <a:endParaRPr lang="cs-CZ" sz="2800" dirty="0"/>
          </a:p>
        </p:txBody>
      </p:sp>
      <p:pic>
        <p:nvPicPr>
          <p:cNvPr id="4" name="Obrázek 3" descr="1.jpg"/>
          <p:cNvPicPr>
            <a:picLocks noChangeAspect="1"/>
          </p:cNvPicPr>
          <p:nvPr/>
        </p:nvPicPr>
        <p:blipFill>
          <a:blip r:embed="rId2"/>
          <a:srcRect l="8231" b="24804"/>
          <a:stretch>
            <a:fillRect/>
          </a:stretch>
        </p:blipFill>
        <p:spPr>
          <a:xfrm>
            <a:off x="0" y="4464000"/>
            <a:ext cx="3308219" cy="4860000"/>
          </a:xfrm>
          <a:prstGeom prst="rect">
            <a:avLst/>
          </a:prstGeom>
        </p:spPr>
      </p:pic>
      <p:pic>
        <p:nvPicPr>
          <p:cNvPr id="5" name="Obrázek 4" descr="2.jpg"/>
          <p:cNvPicPr>
            <a:picLocks noChangeAspect="1"/>
          </p:cNvPicPr>
          <p:nvPr/>
        </p:nvPicPr>
        <p:blipFill>
          <a:blip r:embed="rId3"/>
          <a:srcRect b="23564"/>
          <a:stretch>
            <a:fillRect/>
          </a:stretch>
        </p:blipFill>
        <p:spPr>
          <a:xfrm>
            <a:off x="3286224" y="4464000"/>
            <a:ext cx="3571776" cy="486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… zkontrolujte průchodnost </a:t>
            </a:r>
            <a:r>
              <a:rPr lang="cs-CZ" sz="2800" dirty="0" err="1" smtClean="0"/>
              <a:t>mandrénem</a:t>
            </a:r>
            <a:endParaRPr lang="cs-CZ" sz="2800" dirty="0"/>
          </a:p>
        </p:txBody>
      </p:sp>
      <p:pic>
        <p:nvPicPr>
          <p:cNvPr id="11" name="Obrázek 10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24000"/>
            <a:ext cx="3445560" cy="6120000"/>
          </a:xfrm>
          <a:prstGeom prst="rect">
            <a:avLst/>
          </a:prstGeom>
        </p:spPr>
      </p:pic>
      <p:pic>
        <p:nvPicPr>
          <p:cNvPr id="12" name="Obrázek 11" descr="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317" y="3024000"/>
            <a:ext cx="3438683" cy="612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Nástroje z více částí složte, zkontrolujte funkčnost, opět rozeberte k následné sterilizaci</a:t>
            </a:r>
            <a:endParaRPr lang="cs-CZ" sz="2800" dirty="0"/>
          </a:p>
        </p:txBody>
      </p:sp>
      <p:pic>
        <p:nvPicPr>
          <p:cNvPr id="4" name="Obrázek 3" descr="IMG_20190408_103043.jpg"/>
          <p:cNvPicPr>
            <a:picLocks noChangeAspect="1"/>
          </p:cNvPicPr>
          <p:nvPr/>
        </p:nvPicPr>
        <p:blipFill>
          <a:blip r:embed="rId2" cstate="print"/>
          <a:srcRect b="4105"/>
          <a:stretch>
            <a:fillRect/>
          </a:stretch>
        </p:blipFill>
        <p:spPr>
          <a:xfrm>
            <a:off x="1387705" y="3924000"/>
            <a:ext cx="4082591" cy="522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případě, kdy je nástroj rozbitý a nefunkční, nebo je na něm koroze, nahlaste tuto situaci své nadřízené, vyřaďte nástroj ze síta, pošlete ho do opravy … </a:t>
            </a:r>
            <a:endParaRPr lang="cs-CZ" sz="2800" dirty="0"/>
          </a:p>
        </p:txBody>
      </p:sp>
      <p:pic>
        <p:nvPicPr>
          <p:cNvPr id="4" name="Obrázek 3" descr="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000" y="4464000"/>
            <a:ext cx="6240000" cy="46800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… doplňte nový, funkční nástroj, zapište do dokumentace …</a:t>
            </a:r>
            <a:endParaRPr lang="cs-CZ" sz="2800" dirty="0"/>
          </a:p>
        </p:txBody>
      </p:sp>
      <p:pic>
        <p:nvPicPr>
          <p:cNvPr id="5" name="Obrázek 4" descr="ano 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Technická kontrola instrumentaria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… v případě, kdy nemáte k dispozici nový, funkční nástroj, síto viditelně </a:t>
            </a:r>
            <a:r>
              <a:rPr lang="cs-CZ" sz="2800" dirty="0" smtClean="0"/>
              <a:t>označte (například červeným fáborem)</a:t>
            </a:r>
            <a:endParaRPr lang="cs-CZ" sz="2800" dirty="0" smtClean="0"/>
          </a:p>
          <a:p>
            <a:endParaRPr lang="cs-CZ" dirty="0"/>
          </a:p>
        </p:txBody>
      </p:sp>
      <p:pic>
        <p:nvPicPr>
          <p:cNvPr id="4" name="Obrázek 3" descr="fáb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Ošetření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 ošetření kloubového instrumentaria a zdravotnických prostředků používejte parafínový olej nebo olej určený výrobcem nástrojů</a:t>
            </a:r>
            <a:endParaRPr lang="cs-CZ" sz="2800" dirty="0"/>
          </a:p>
        </p:txBody>
      </p:sp>
      <p:pic>
        <p:nvPicPr>
          <p:cNvPr id="4" name="Obrázek 3" descr="IMG_20190430_0948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9000" y="4104000"/>
            <a:ext cx="3780000" cy="50400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Ošetření instrumentaria a zdravotnických prostředků</a:t>
            </a:r>
            <a:endParaRPr lang="cs-CZ" sz="4000" dirty="0"/>
          </a:p>
        </p:txBody>
      </p:sp>
      <p:pic>
        <p:nvPicPr>
          <p:cNvPr id="6" name="Obrázek 5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605" y="3384000"/>
            <a:ext cx="3245395" cy="5760000"/>
          </a:xfrm>
          <a:prstGeom prst="rect">
            <a:avLst/>
          </a:prstGeom>
        </p:spPr>
      </p:pic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Aplikujte olej, nástroj několikrát zavřete … </a:t>
            </a:r>
            <a:endParaRPr lang="cs-CZ" sz="2800" dirty="0"/>
          </a:p>
        </p:txBody>
      </p:sp>
      <p:pic>
        <p:nvPicPr>
          <p:cNvPr id="8" name="Obrázek 7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4000"/>
            <a:ext cx="3233180" cy="576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360" y="3384000"/>
            <a:ext cx="3239640" cy="5760000"/>
          </a:xfrm>
          <a:prstGeom prst="rect">
            <a:avLst/>
          </a:prstGeom>
        </p:spPr>
      </p:pic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… několikrát otevřete, zbytky oleje otřete</a:t>
            </a:r>
            <a:endParaRPr lang="cs-CZ" sz="2800" dirty="0"/>
          </a:p>
        </p:txBody>
      </p:sp>
      <p:pic>
        <p:nvPicPr>
          <p:cNvPr id="7" name="Obrázek 6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4000"/>
            <a:ext cx="3242880" cy="576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Ošetření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K ošetření skleněného povrchu optik používejte alkohol (líh) nebo prostředky určené výrobcem</a:t>
            </a:r>
          </a:p>
          <a:p>
            <a:r>
              <a:rPr lang="cs-CZ" sz="2800" dirty="0" smtClean="0"/>
              <a:t>K odstranění nečistot (zbytky lepící pásky) z </a:t>
            </a:r>
            <a:r>
              <a:rPr lang="cs-CZ" sz="2800" dirty="0" err="1" smtClean="0"/>
              <a:t>tubusu</a:t>
            </a:r>
            <a:r>
              <a:rPr lang="cs-CZ" sz="2800" dirty="0" smtClean="0"/>
              <a:t> optiky, použijte lékárenský benzín</a:t>
            </a:r>
          </a:p>
          <a:p>
            <a:endParaRPr lang="cs-CZ" dirty="0"/>
          </a:p>
        </p:txBody>
      </p:sp>
      <p:pic>
        <p:nvPicPr>
          <p:cNvPr id="4" name="Obrázek 3" descr="IMG_20190225_0915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3000" y="5004000"/>
            <a:ext cx="3105000" cy="4140000"/>
          </a:xfrm>
          <a:prstGeom prst="rect">
            <a:avLst/>
          </a:prstGeom>
        </p:spPr>
      </p:pic>
      <p:pic>
        <p:nvPicPr>
          <p:cNvPr id="5" name="Obrázek 4" descr="IMG_20190430_094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04000"/>
            <a:ext cx="3105000" cy="41400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Dekontaminace </a:t>
            </a:r>
            <a:br>
              <a:rPr lang="cs-CZ" sz="4000" dirty="0" smtClean="0"/>
            </a:br>
            <a:r>
              <a:rPr lang="cs-CZ" sz="4000" dirty="0" smtClean="0"/>
              <a:t>(chemická dezinfekce)</a:t>
            </a:r>
            <a:endParaRPr lang="cs-CZ" sz="4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Postupujte dle vypracovaného dezinfekčního plánu na vašem pracovišti</a:t>
            </a:r>
          </a:p>
          <a:p>
            <a:r>
              <a:rPr lang="cs-CZ" sz="2800" dirty="0" smtClean="0"/>
              <a:t>Dodržujte pokyny výrobce při používání dezinfekčních prostředků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7" name="Obrázek 6" descr="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Tamponem namočeným v alkoholu jemně otřete skleněné povrchy optiky</a:t>
            </a:r>
            <a:endParaRPr lang="cs-CZ" sz="2800" dirty="0"/>
          </a:p>
        </p:txBody>
      </p:sp>
      <p:pic>
        <p:nvPicPr>
          <p:cNvPr id="4" name="Obrázek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4000"/>
            <a:ext cx="3337545" cy="5940000"/>
          </a:xfrm>
          <a:prstGeom prst="rect">
            <a:avLst/>
          </a:prstGeom>
        </p:spPr>
      </p:pic>
      <p:pic>
        <p:nvPicPr>
          <p:cNvPr id="6" name="Obrázek 5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527" y="3204000"/>
            <a:ext cx="3343473" cy="594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Tamponem namočeným v </a:t>
            </a:r>
            <a:r>
              <a:rPr lang="cs-CZ" sz="2800" dirty="0" err="1" smtClean="0"/>
              <a:t>lékarenském</a:t>
            </a:r>
            <a:r>
              <a:rPr lang="cs-CZ" sz="2800" dirty="0" smtClean="0"/>
              <a:t> benzínu odstraňte nečistoty z </a:t>
            </a:r>
            <a:r>
              <a:rPr lang="cs-CZ" sz="2800" dirty="0" err="1" smtClean="0"/>
              <a:t>tubusu</a:t>
            </a:r>
            <a:r>
              <a:rPr lang="cs-CZ" sz="2800" dirty="0" smtClean="0"/>
              <a:t> optiky</a:t>
            </a:r>
            <a:endParaRPr lang="cs-CZ" sz="2800" dirty="0"/>
          </a:p>
        </p:txBody>
      </p:sp>
      <p:pic>
        <p:nvPicPr>
          <p:cNvPr id="4" name="Obrázek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4000"/>
            <a:ext cx="3135270" cy="5580000"/>
          </a:xfrm>
          <a:prstGeom prst="rect">
            <a:avLst/>
          </a:prstGeom>
        </p:spPr>
      </p:pic>
      <p:pic>
        <p:nvPicPr>
          <p:cNvPr id="5" name="Obrázek 4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856" y="3564000"/>
            <a:ext cx="3132144" cy="558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Zkontrolujte pohledem, zda je přes optiku dobře vidět</a:t>
            </a:r>
          </a:p>
          <a:p>
            <a:r>
              <a:rPr lang="cs-CZ" sz="2800" dirty="0" smtClean="0"/>
              <a:t>Pokud je obraz matný, čištění opakujte</a:t>
            </a:r>
            <a:endParaRPr lang="cs-CZ" sz="28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Setování operačního síta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Používejte k setování seznamy či fotografie, na kterých je uveden přesný počet a druh nástrojů</a:t>
            </a:r>
            <a:endParaRPr lang="cs-CZ" sz="2800" dirty="0"/>
          </a:p>
        </p:txBody>
      </p:sp>
      <p:pic>
        <p:nvPicPr>
          <p:cNvPr id="4" name="Obrázek 3" descr="předtištěné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foto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9000" y="0"/>
            <a:ext cx="5760000" cy="4320000"/>
          </a:xfrm>
        </p:spPr>
      </p:pic>
      <p:pic>
        <p:nvPicPr>
          <p:cNvPr id="6" name="Obrázek 5" descr="foto 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000" y="4464000"/>
            <a:ext cx="6240000" cy="46800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Setování operačního síta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Používejte krytky (vlastní výroby, speciální od výrobce) u ostrých a špičatých nástrojů</a:t>
            </a:r>
            <a:endParaRPr lang="cs-CZ" sz="2800" dirty="0"/>
          </a:p>
        </p:txBody>
      </p:sp>
      <p:pic>
        <p:nvPicPr>
          <p:cNvPr id="4" name="Obrázek 3" descr="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6500" y="3564000"/>
            <a:ext cx="4185000" cy="558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Setování operačního síta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Jemné instrumentarium fixujte ve speciálních silikonových podložkách</a:t>
            </a:r>
            <a:endParaRPr lang="cs-CZ" sz="2800" dirty="0"/>
          </a:p>
        </p:txBody>
      </p:sp>
      <p:pic>
        <p:nvPicPr>
          <p:cNvPr id="4" name="Obrázek 3" descr="ano 1.jpg"/>
          <p:cNvPicPr>
            <a:picLocks noChangeAspect="1"/>
          </p:cNvPicPr>
          <p:nvPr/>
        </p:nvPicPr>
        <p:blipFill>
          <a:blip r:embed="rId2" cstate="print"/>
          <a:srcRect l="9920" t="11943" r="32837"/>
          <a:stretch>
            <a:fillRect/>
          </a:stretch>
        </p:blipFill>
        <p:spPr>
          <a:xfrm>
            <a:off x="0" y="3996000"/>
            <a:ext cx="2509894" cy="5148000"/>
          </a:xfrm>
          <a:prstGeom prst="rect">
            <a:avLst/>
          </a:prstGeom>
        </p:spPr>
      </p:pic>
      <p:pic>
        <p:nvPicPr>
          <p:cNvPr id="5" name="Obrázek 4" descr="ano.jpg"/>
          <p:cNvPicPr>
            <a:picLocks noChangeAspect="1"/>
          </p:cNvPicPr>
          <p:nvPr/>
        </p:nvPicPr>
        <p:blipFill>
          <a:blip r:embed="rId3" cstate="print"/>
          <a:srcRect l="9215"/>
          <a:stretch>
            <a:fillRect/>
          </a:stretch>
        </p:blipFill>
        <p:spPr>
          <a:xfrm>
            <a:off x="2500306" y="5544000"/>
            <a:ext cx="4357694" cy="360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Setování operačního síta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případě, že Vám nástroj ze síta chybí, informujte svoji nadřízenou, nástroj dohledejte a poté jej zařaďte do síta </a:t>
            </a:r>
          </a:p>
          <a:p>
            <a:r>
              <a:rPr lang="cs-CZ" sz="2800" dirty="0" smtClean="0"/>
              <a:t>Vždy musíte chybějící nástroj dohledat!</a:t>
            </a:r>
            <a:endParaRPr lang="cs-CZ" sz="2800" dirty="0"/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Balení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Při balení instrumentaria a zdravotnických prostředků do jednorázových sáčků vyberte vhodnou velikost</a:t>
            </a:r>
            <a:endParaRPr lang="cs-CZ" sz="2800" dirty="0"/>
          </a:p>
        </p:txBody>
      </p:sp>
      <p:pic>
        <p:nvPicPr>
          <p:cNvPr id="6" name="Obrázek 5" descr="ano 2.jpg"/>
          <p:cNvPicPr>
            <a:picLocks noChangeAspect="1"/>
          </p:cNvPicPr>
          <p:nvPr/>
        </p:nvPicPr>
        <p:blipFill>
          <a:blip r:embed="rId2" cstate="print"/>
          <a:srcRect r="2976"/>
          <a:stretch>
            <a:fillRect/>
          </a:stretch>
        </p:blipFill>
        <p:spPr>
          <a:xfrm>
            <a:off x="2200852" y="5544000"/>
            <a:ext cx="4657148" cy="3600000"/>
          </a:xfrm>
          <a:prstGeom prst="rect">
            <a:avLst/>
          </a:prstGeom>
        </p:spPr>
      </p:pic>
      <p:pic>
        <p:nvPicPr>
          <p:cNvPr id="5" name="Zástupný symbol pro obsah 3" descr="ano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0496"/>
            <a:ext cx="2970000" cy="396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Balení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Sáček plňte pouze do 2/3 jeho objemu</a:t>
            </a:r>
          </a:p>
          <a:p>
            <a:r>
              <a:rPr lang="cs-CZ" sz="2800" dirty="0" smtClean="0"/>
              <a:t>Popisujte ho pouze v neaktivní zóně (na okrajích za svárem) buď netoxickou </a:t>
            </a:r>
            <a:r>
              <a:rPr lang="cs-CZ" sz="2800" dirty="0" err="1" smtClean="0"/>
              <a:t>fixou</a:t>
            </a:r>
            <a:r>
              <a:rPr lang="cs-CZ" sz="2800" dirty="0" smtClean="0"/>
              <a:t>, či pomocí etiketovacích kleští</a:t>
            </a:r>
          </a:p>
          <a:p>
            <a:endParaRPr lang="cs-CZ" sz="2800" dirty="0" smtClean="0"/>
          </a:p>
        </p:txBody>
      </p:sp>
      <p:pic>
        <p:nvPicPr>
          <p:cNvPr id="5" name="Obrázek 4" descr="ano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4000"/>
            <a:ext cx="3510000" cy="4680000"/>
          </a:xfrm>
          <a:prstGeom prst="rect">
            <a:avLst/>
          </a:prstGeom>
        </p:spPr>
      </p:pic>
      <p:pic>
        <p:nvPicPr>
          <p:cNvPr id="6" name="Obrázek 5" descr="ano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8000" y="4464000"/>
            <a:ext cx="3510000" cy="468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Dekontaminace </a:t>
            </a:r>
            <a:br>
              <a:rPr lang="cs-CZ" sz="4000" dirty="0" smtClean="0"/>
            </a:br>
            <a:r>
              <a:rPr lang="cs-CZ" sz="4000" dirty="0" smtClean="0"/>
              <a:t>(chemická dezinfekce)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Používejte správný druh dezinfekčního prostředku</a:t>
            </a:r>
          </a:p>
          <a:p>
            <a:r>
              <a:rPr lang="cs-CZ" sz="2800" dirty="0" smtClean="0"/>
              <a:t>Dodržujte předepsanou koncentraci roztoku (například pomocí dávkovačů, směšovačů, odměrek)</a:t>
            </a:r>
          </a:p>
        </p:txBody>
      </p:sp>
      <p:pic>
        <p:nvPicPr>
          <p:cNvPr id="4" name="Obrázek 3" descr="ano směšovač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Balení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Provádějte pravidelné kontroly svářeček jednorázových sterilizačních obalů</a:t>
            </a:r>
            <a:endParaRPr lang="cs-CZ" sz="28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ano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" y="0"/>
            <a:ext cx="6120000" cy="4590000"/>
          </a:xfrm>
        </p:spPr>
      </p:pic>
      <p:pic>
        <p:nvPicPr>
          <p:cNvPr id="5" name="Obrázek 4" descr="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Balení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Při balení instrumentaria do krepového papíru či netkané textilie, použijte obálkovou metodu</a:t>
            </a:r>
          </a:p>
          <a:p>
            <a:r>
              <a:rPr lang="cs-CZ" sz="2800" dirty="0" smtClean="0"/>
              <a:t>Zabalené instrumentarium zalepte jednoduchou lepící páskou a páskou s procesovým testem, který po sterilizaci zčerná</a:t>
            </a:r>
            <a:endParaRPr lang="cs-CZ" sz="2800" dirty="0"/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Materiál, určený k zabalení, po archu neposunujte, pouze ho na něj pokládejte … </a:t>
            </a:r>
            <a:endParaRPr lang="cs-CZ" sz="2800" dirty="0"/>
          </a:p>
        </p:txBody>
      </p:sp>
      <p:pic>
        <p:nvPicPr>
          <p:cNvPr id="4" name="Obrázek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4000"/>
            <a:ext cx="3140838" cy="5580000"/>
          </a:xfrm>
          <a:prstGeom prst="rect">
            <a:avLst/>
          </a:prstGeom>
        </p:spPr>
      </p:pic>
      <p:pic>
        <p:nvPicPr>
          <p:cNvPr id="6" name="Obrázek 5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418" y="3564000"/>
            <a:ext cx="3134582" cy="5580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… překládejte roh po rohu … </a:t>
            </a:r>
            <a:endParaRPr lang="cs-CZ" sz="2800" dirty="0"/>
          </a:p>
        </p:txBody>
      </p:sp>
      <p:pic>
        <p:nvPicPr>
          <p:cNvPr id="4" name="Obrázek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24000"/>
            <a:ext cx="3458597" cy="6120000"/>
          </a:xfrm>
          <a:prstGeom prst="rect">
            <a:avLst/>
          </a:prstGeom>
        </p:spPr>
      </p:pic>
      <p:pic>
        <p:nvPicPr>
          <p:cNvPr id="5" name="Obrázek 4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560" y="3024000"/>
            <a:ext cx="3439440" cy="61200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… stejným způsobem zabalte i druhou vrstvu </a:t>
            </a:r>
            <a:endParaRPr lang="cs-CZ" sz="2800" dirty="0"/>
          </a:p>
        </p:txBody>
      </p:sp>
      <p:pic>
        <p:nvPicPr>
          <p:cNvPr id="4" name="Obrázek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4000"/>
            <a:ext cx="3350160" cy="5940000"/>
          </a:xfrm>
          <a:prstGeom prst="rect">
            <a:avLst/>
          </a:prstGeom>
        </p:spPr>
      </p:pic>
      <p:pic>
        <p:nvPicPr>
          <p:cNvPr id="5" name="Obrázek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454" y="3204000"/>
            <a:ext cx="3337546" cy="59400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 descr="ano 2.jpg"/>
          <p:cNvPicPr>
            <a:picLocks noChangeAspect="1"/>
          </p:cNvPicPr>
          <p:nvPr/>
        </p:nvPicPr>
        <p:blipFill>
          <a:blip r:embed="rId2" cstate="print"/>
          <a:srcRect t="3834"/>
          <a:stretch>
            <a:fillRect/>
          </a:stretch>
        </p:blipFill>
        <p:spPr>
          <a:xfrm>
            <a:off x="434174" y="4824000"/>
            <a:ext cx="5989652" cy="4320000"/>
          </a:xfrm>
          <a:prstGeom prst="rect">
            <a:avLst/>
          </a:prstGeom>
        </p:spPr>
      </p:pic>
      <p:pic>
        <p:nvPicPr>
          <p:cNvPr id="4" name="Zástupný symbol pro obsah 3" descr="ano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5033"/>
          <a:stretch>
            <a:fillRect/>
          </a:stretch>
        </p:blipFill>
        <p:spPr>
          <a:xfrm>
            <a:off x="1539000" y="0"/>
            <a:ext cx="3780000" cy="4786314"/>
          </a:xfr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Balení instrumentaria a zdravotnických prostředků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Při balení operačních sít do kontejnerů použijte k vystlání </a:t>
            </a:r>
            <a:r>
              <a:rPr lang="cs-CZ" sz="2800" dirty="0" smtClean="0"/>
              <a:t>krepový </a:t>
            </a:r>
            <a:r>
              <a:rPr lang="cs-CZ" sz="2800" dirty="0" smtClean="0"/>
              <a:t>papír </a:t>
            </a:r>
            <a:r>
              <a:rPr lang="cs-CZ" sz="2800" dirty="0" smtClean="0"/>
              <a:t>a netkanou textilii</a:t>
            </a:r>
          </a:p>
          <a:p>
            <a:r>
              <a:rPr lang="cs-CZ" sz="2800" dirty="0" smtClean="0"/>
              <a:t>Nachystejte všechen potřebný materiál</a:t>
            </a:r>
            <a:endParaRPr lang="cs-CZ" sz="2800" dirty="0"/>
          </a:p>
        </p:txBody>
      </p:sp>
      <p:pic>
        <p:nvPicPr>
          <p:cNvPr id="4" name="Obrázek 3" descr="anoo.jpg"/>
          <p:cNvPicPr>
            <a:picLocks noChangeAspect="1"/>
          </p:cNvPicPr>
          <p:nvPr/>
        </p:nvPicPr>
        <p:blipFill>
          <a:blip r:embed="rId2" cstate="print"/>
          <a:srcRect r="7396"/>
          <a:stretch>
            <a:fillRect/>
          </a:stretch>
        </p:blipFill>
        <p:spPr>
          <a:xfrm>
            <a:off x="0" y="4104000"/>
            <a:ext cx="3500438" cy="5040000"/>
          </a:xfrm>
          <a:prstGeom prst="rect">
            <a:avLst/>
          </a:prstGeom>
        </p:spPr>
      </p:pic>
      <p:pic>
        <p:nvPicPr>
          <p:cNvPr id="5" name="Obrázek 4" descr="ano 22.jpg"/>
          <p:cNvPicPr>
            <a:picLocks noChangeAspect="1"/>
          </p:cNvPicPr>
          <p:nvPr/>
        </p:nvPicPr>
        <p:blipFill>
          <a:blip r:embed="rId3" cstate="print"/>
          <a:srcRect l="2987" r="4409"/>
          <a:stretch>
            <a:fillRect/>
          </a:stretch>
        </p:blipFill>
        <p:spPr>
          <a:xfrm>
            <a:off x="3357562" y="4104000"/>
            <a:ext cx="3500438" cy="504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000" dirty="0" smtClean="0"/>
              <a:t>Označení zabaleného instrumentaria a vložení testů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Umístěte do kontejneru procesové chemické testy</a:t>
            </a:r>
          </a:p>
          <a:p>
            <a:r>
              <a:rPr lang="cs-CZ" sz="2800" dirty="0" smtClean="0"/>
              <a:t>Označte síto datem sterilizace, datem </a:t>
            </a:r>
            <a:r>
              <a:rPr lang="cs-CZ" sz="2800" dirty="0" err="1" smtClean="0"/>
              <a:t>expirace</a:t>
            </a:r>
            <a:r>
              <a:rPr lang="cs-CZ" sz="2800" dirty="0" smtClean="0"/>
              <a:t>, podpisem a zvolte vhodný test k příslušné sterilizaci</a:t>
            </a:r>
          </a:p>
          <a:p>
            <a:endParaRPr lang="cs-CZ" sz="2800" dirty="0" smtClean="0"/>
          </a:p>
        </p:txBody>
      </p:sp>
      <p:pic>
        <p:nvPicPr>
          <p:cNvPr id="4" name="Obrázek 3" descr="IMG_20190408_092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Označení zabaleného instrumentaria a vložení testů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případě, kdy kontejner není opatřen systémem </a:t>
            </a:r>
            <a:r>
              <a:rPr lang="cs-CZ" sz="2800" dirty="0" err="1" smtClean="0"/>
              <a:t>Thermo</a:t>
            </a:r>
            <a:r>
              <a:rPr lang="cs-CZ" sz="2800" dirty="0" smtClean="0"/>
              <a:t>-</a:t>
            </a:r>
            <a:r>
              <a:rPr lang="cs-CZ" sz="2800" dirty="0" err="1" smtClean="0"/>
              <a:t>Lock</a:t>
            </a:r>
            <a:r>
              <a:rPr lang="cs-CZ" sz="2800" dirty="0" smtClean="0"/>
              <a:t>, opatřete kontejner mechanickou </a:t>
            </a:r>
            <a:r>
              <a:rPr lang="cs-CZ" sz="2800" dirty="0" err="1" smtClean="0"/>
              <a:t>blombou</a:t>
            </a:r>
            <a:endParaRPr lang="cs-CZ" sz="2800" dirty="0"/>
          </a:p>
        </p:txBody>
      </p:sp>
      <p:pic>
        <p:nvPicPr>
          <p:cNvPr id="4" name="Obrázek 3" descr="ano 2.jpg"/>
          <p:cNvPicPr>
            <a:picLocks noChangeAspect="1"/>
          </p:cNvPicPr>
          <p:nvPr/>
        </p:nvPicPr>
        <p:blipFill>
          <a:blip r:embed="rId2" cstate="print"/>
          <a:srcRect b="11111"/>
          <a:stretch>
            <a:fillRect/>
          </a:stretch>
        </p:blipFill>
        <p:spPr>
          <a:xfrm>
            <a:off x="0" y="4571972"/>
            <a:ext cx="6858000" cy="4572028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Dekontaminace </a:t>
            </a:r>
            <a:br>
              <a:rPr lang="cs-CZ" sz="4000" dirty="0" smtClean="0"/>
            </a:br>
            <a:r>
              <a:rPr lang="cs-CZ" sz="4000" dirty="0" smtClean="0"/>
              <a:t>(chemická dezinfekce)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Dodržujte přesný čas expozice roztoku (například pomocí měřiče s akustickým signálem)</a:t>
            </a:r>
          </a:p>
          <a:p>
            <a:r>
              <a:rPr lang="cs-CZ" sz="2800" dirty="0" smtClean="0"/>
              <a:t>Dodržujte správnou teplotu roztoku</a:t>
            </a:r>
          </a:p>
          <a:p>
            <a:r>
              <a:rPr lang="cs-CZ" sz="2800" dirty="0" smtClean="0"/>
              <a:t>Používejte osobní ochranné pracovní prostředky </a:t>
            </a:r>
          </a:p>
          <a:p>
            <a:r>
              <a:rPr lang="cs-CZ" sz="2800" dirty="0" smtClean="0"/>
              <a:t>Připravujte dezinfekční roztoky minimálně jednou za směnu (po 8 či 12 hodinách) nebo i častěji při viditelném znečištění</a:t>
            </a:r>
          </a:p>
          <a:p>
            <a:r>
              <a:rPr lang="cs-CZ" sz="2800" dirty="0" smtClean="0"/>
              <a:t>Důsledně oplachujte instrumentarium a zdravotnické prostředky od zbytků dezinfekčního roztoku</a:t>
            </a:r>
          </a:p>
          <a:p>
            <a:endParaRPr lang="cs-CZ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Sterilizace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Umístěte do sterilizační komory procesové chemické testy</a:t>
            </a:r>
          </a:p>
          <a:p>
            <a:r>
              <a:rPr lang="cs-CZ" sz="2800" dirty="0" smtClean="0"/>
              <a:t>V případě sterilizace nástrojů s dutinami vložte do sterilizační komory dutinový test </a:t>
            </a:r>
          </a:p>
          <a:p>
            <a:endParaRPr lang="cs-CZ" dirty="0"/>
          </a:p>
        </p:txBody>
      </p:sp>
      <p:pic>
        <p:nvPicPr>
          <p:cNvPr id="4" name="Obrázek 3" descr="př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Sterilizace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Obsluhujte sterilizační zařízení dle pokynů výrobce</a:t>
            </a:r>
          </a:p>
          <a:p>
            <a:r>
              <a:rPr lang="cs-CZ" sz="2800" dirty="0" smtClean="0"/>
              <a:t>Zvolte vhodný druh sterilizace v souladu s návodem výrobce nástrojů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Sterilizace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Umístěte operační síta a zabalené nástroje, určené ke sterilizaci, na speciální police nebo do speciálních košů</a:t>
            </a:r>
          </a:p>
          <a:p>
            <a:endParaRPr lang="cs-CZ" dirty="0"/>
          </a:p>
        </p:txBody>
      </p:sp>
      <p:pic>
        <p:nvPicPr>
          <p:cNvPr id="4" name="Obrázek 3" descr="ano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Vyhodnocení sterilizace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Vyhodnoťte po sterilizaci procesové chemické testy</a:t>
            </a:r>
          </a:p>
          <a:p>
            <a:r>
              <a:rPr lang="cs-CZ" sz="2800" dirty="0" smtClean="0"/>
              <a:t>Opatřete štítek na kontejneru číslem šarže sterilizace</a:t>
            </a:r>
            <a:endParaRPr lang="cs-CZ" sz="2800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Zástupný symbol pro obsah 6" descr="p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9000" y="0"/>
            <a:ext cx="6000000" cy="4500000"/>
          </a:xfrm>
        </p:spPr>
      </p:pic>
      <p:pic>
        <p:nvPicPr>
          <p:cNvPr id="8" name="Obrázek 7" descr="p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000" y="4644000"/>
            <a:ext cx="6000000" cy="450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Dokumentace sterilizace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Veďte dokumentaci sterilizace</a:t>
            </a:r>
            <a:endParaRPr lang="cs-CZ" sz="2800" dirty="0"/>
          </a:p>
        </p:txBody>
      </p:sp>
      <p:pic>
        <p:nvPicPr>
          <p:cNvPr id="4" name="Obrázek 3" descr="anoo.jpg"/>
          <p:cNvPicPr>
            <a:picLocks noChangeAspect="1"/>
          </p:cNvPicPr>
          <p:nvPr/>
        </p:nvPicPr>
        <p:blipFill>
          <a:blip r:embed="rId2" cstate="print"/>
          <a:srcRect l="4643" t="2482" r="3131" b="2267"/>
          <a:stretch>
            <a:fillRect/>
          </a:stretch>
        </p:blipFill>
        <p:spPr>
          <a:xfrm>
            <a:off x="1141500" y="2844000"/>
            <a:ext cx="4575000" cy="63000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Skladování sterilního materiálu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Skladujte sterilní materiál při teplotě od 15 do 25° C a při vlhkosti 40 – 60 %</a:t>
            </a:r>
          </a:p>
          <a:p>
            <a:r>
              <a:rPr lang="cs-CZ" sz="2800" dirty="0" smtClean="0"/>
              <a:t>Chraňte jej před přímým slunečním světlem, prachem a mechanickým poškozením </a:t>
            </a:r>
            <a:endParaRPr lang="cs-CZ" sz="2800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</a:t>
            </a:r>
            <a:r>
              <a:rPr lang="cs-CZ" sz="2800" dirty="0" smtClean="0"/>
              <a:t>… končíme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	Doufám, že tento edukační materiál pro Vás bude zajímavý a přínosný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	Přeji Vám mnoho pracovních úspěchů</a:t>
            </a:r>
          </a:p>
          <a:p>
            <a:pPr>
              <a:buNone/>
            </a:pPr>
            <a:endParaRPr lang="cs-CZ" sz="2800" dirty="0" smtClean="0"/>
          </a:p>
          <a:p>
            <a:pPr algn="r">
              <a:buNone/>
            </a:pPr>
            <a:r>
              <a:rPr lang="cs-CZ" sz="2800" dirty="0" smtClean="0"/>
              <a:t>Bc. Eva Chvátalová</a:t>
            </a:r>
            <a:endParaRPr lang="cs-CZ" sz="2800" dirty="0"/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Ruční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Dodržujte pokyny výrobce při používání mycích prostředků</a:t>
            </a:r>
          </a:p>
          <a:p>
            <a:r>
              <a:rPr lang="cs-CZ" sz="2800" dirty="0" smtClean="0"/>
              <a:t>Používejte správný druh mycího prostředku</a:t>
            </a:r>
          </a:p>
          <a:p>
            <a:r>
              <a:rPr lang="cs-CZ" sz="2800" dirty="0" smtClean="0"/>
              <a:t>Dodržujte předepsanou koncentraci roztoku (například pomocí dávkovačů, směšovačů, odměrek)</a:t>
            </a:r>
          </a:p>
          <a:p>
            <a:r>
              <a:rPr lang="cs-CZ" sz="2800" dirty="0" smtClean="0"/>
              <a:t>Dodržujte přesný čas expozice roztoku (například pomocí měřiče s akustickým signálem)</a:t>
            </a:r>
          </a:p>
          <a:p>
            <a:r>
              <a:rPr lang="cs-CZ" sz="2800" dirty="0" smtClean="0"/>
              <a:t>Dodržujte správnou teplotu roztoku</a:t>
            </a:r>
          </a:p>
          <a:p>
            <a:endParaRPr lang="cs-CZ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Ruční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Používejte osobní ochranné pracovní prostředky </a:t>
            </a:r>
          </a:p>
          <a:p>
            <a:r>
              <a:rPr lang="cs-CZ" sz="2800" dirty="0" smtClean="0"/>
              <a:t>Připravujte mycí roztoky minimálně jednou za směnu (po 8 či 12 hodinách) nebo i častěji při viditelném znečištění</a:t>
            </a:r>
          </a:p>
          <a:p>
            <a:r>
              <a:rPr lang="cs-CZ" sz="2800" dirty="0" smtClean="0"/>
              <a:t>Myjte instrumentarium a zdravotnické prostředky pod vodní hladinou</a:t>
            </a:r>
          </a:p>
          <a:p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Ruční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Používejte k čištění instrumentaria a jeho dutých částí jemné kartáčky a drátky různých velikostí </a:t>
            </a:r>
            <a:endParaRPr lang="cs-CZ" sz="2800" dirty="0"/>
          </a:p>
        </p:txBody>
      </p:sp>
      <p:pic>
        <p:nvPicPr>
          <p:cNvPr id="4" name="Obrázek 3" descr="IMG_20190403_100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4000"/>
            <a:ext cx="3510000" cy="4680000"/>
          </a:xfrm>
          <a:prstGeom prst="rect">
            <a:avLst/>
          </a:prstGeom>
        </p:spPr>
      </p:pic>
      <p:pic>
        <p:nvPicPr>
          <p:cNvPr id="5" name="Obrázek 4" descr="IMG_20190403_100408.jpg"/>
          <p:cNvPicPr>
            <a:picLocks noChangeAspect="1"/>
          </p:cNvPicPr>
          <p:nvPr/>
        </p:nvPicPr>
        <p:blipFill>
          <a:blip r:embed="rId3" cstate="print"/>
          <a:srcRect r="4070"/>
          <a:stretch>
            <a:fillRect/>
          </a:stretch>
        </p:blipFill>
        <p:spPr>
          <a:xfrm>
            <a:off x="3490852" y="4464000"/>
            <a:ext cx="3367148" cy="468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Ruční mechanická očista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Důsledně oplachujte instrumentarium a zdravotnické prostředky od zbytků mycího roztoku</a:t>
            </a:r>
          </a:p>
          <a:p>
            <a:r>
              <a:rPr lang="cs-CZ" sz="2800" dirty="0" smtClean="0"/>
              <a:t>K sušení používejte roušky, které neuvolňují vlákna, nebo vzduchové pistole 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  <p:pic>
        <p:nvPicPr>
          <p:cNvPr id="4" name="Obrázek 3" descr="IMG_20190430_1006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000" y="5184000"/>
            <a:ext cx="5280000" cy="39600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1008</Words>
  <PresentationFormat>Předvádění na obrazovce (4:3)</PresentationFormat>
  <Paragraphs>149</Paragraphs>
  <Slides>57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57</vt:i4>
      </vt:variant>
    </vt:vector>
  </HeadingPairs>
  <TitlesOfParts>
    <vt:vector size="58" baseType="lpstr">
      <vt:lpstr>Motiv sady Office</vt:lpstr>
      <vt:lpstr>Bezpečná péče o chirurgické instrumentarium Edukační materiál pro zdravotnické pracovníky pracující na centrální či přísálové sterilizaci</vt:lpstr>
      <vt:lpstr>Snímek 2</vt:lpstr>
      <vt:lpstr>Dekontaminace  (chemická dezinfekce)</vt:lpstr>
      <vt:lpstr>Dekontaminace  (chemická dezinfekce)</vt:lpstr>
      <vt:lpstr>Dekontaminace  (chemická dezinfekce)</vt:lpstr>
      <vt:lpstr>Ruční mechanická očista</vt:lpstr>
      <vt:lpstr>Ruční mechanická očista</vt:lpstr>
      <vt:lpstr>Ruční mechanická očista</vt:lpstr>
      <vt:lpstr>Ruční mechanická očista</vt:lpstr>
      <vt:lpstr>Strojová mechanická očista</vt:lpstr>
      <vt:lpstr>Strojová mechanická očista</vt:lpstr>
      <vt:lpstr>Strojová mechanická očista</vt:lpstr>
      <vt:lpstr>Ultrazvukové čističky</vt:lpstr>
      <vt:lpstr>Ultrazvukové čističky</vt:lpstr>
      <vt:lpstr>Hygienická kontrola instrumentaria</vt:lpstr>
      <vt:lpstr>Technická kontrola instrumentaria</vt:lpstr>
      <vt:lpstr>Technická kontrola instrumentaria</vt:lpstr>
      <vt:lpstr>Technická kontrola instrumentaria</vt:lpstr>
      <vt:lpstr>Technická kontrola instrumentaria</vt:lpstr>
      <vt:lpstr>Technická kontrola instrumentaria</vt:lpstr>
      <vt:lpstr>Snímek 21</vt:lpstr>
      <vt:lpstr>Technická kontrola instrumentaria</vt:lpstr>
      <vt:lpstr>Technická kontrola instrumentaria</vt:lpstr>
      <vt:lpstr>Technická kontrola instrumentaria</vt:lpstr>
      <vt:lpstr>Technická kontrola instrumentaria</vt:lpstr>
      <vt:lpstr>Ošetření instrumentaria a zdravotnických prostředků</vt:lpstr>
      <vt:lpstr>Ošetření instrumentaria a zdravotnických prostředků</vt:lpstr>
      <vt:lpstr>Snímek 28</vt:lpstr>
      <vt:lpstr>Ošetření instrumentaria a zdravotnických prostředků</vt:lpstr>
      <vt:lpstr>Snímek 30</vt:lpstr>
      <vt:lpstr>Snímek 31</vt:lpstr>
      <vt:lpstr>Snímek 32</vt:lpstr>
      <vt:lpstr>Setování operačního síta</vt:lpstr>
      <vt:lpstr>Snímek 34</vt:lpstr>
      <vt:lpstr>Setování operačního síta</vt:lpstr>
      <vt:lpstr>Setování operačního síta</vt:lpstr>
      <vt:lpstr>Setování operačního síta</vt:lpstr>
      <vt:lpstr>Balení instrumentaria a zdravotnických prostředků</vt:lpstr>
      <vt:lpstr>Balení instrumentaria a zdravotnických prostředků</vt:lpstr>
      <vt:lpstr>Balení instrumentaria a zdravotnických prostředků</vt:lpstr>
      <vt:lpstr>Snímek 41</vt:lpstr>
      <vt:lpstr>Balení instrumentaria a zdravotnických prostředků</vt:lpstr>
      <vt:lpstr>Snímek 43</vt:lpstr>
      <vt:lpstr>Snímek 44</vt:lpstr>
      <vt:lpstr>Snímek 45</vt:lpstr>
      <vt:lpstr>Snímek 46</vt:lpstr>
      <vt:lpstr>Balení instrumentaria a zdravotnických prostředků</vt:lpstr>
      <vt:lpstr>Označení zabaleného instrumentaria a vložení testů</vt:lpstr>
      <vt:lpstr>Označení zabaleného instrumentaria a vložení testů</vt:lpstr>
      <vt:lpstr>Sterilizace</vt:lpstr>
      <vt:lpstr>Sterilizace</vt:lpstr>
      <vt:lpstr>Sterilizace</vt:lpstr>
      <vt:lpstr>Vyhodnocení sterilizace</vt:lpstr>
      <vt:lpstr>Snímek 54</vt:lpstr>
      <vt:lpstr>Dokumentace sterilizace</vt:lpstr>
      <vt:lpstr>Skladování sterilního materiálu</vt:lpstr>
      <vt:lpstr>Snímek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Eva</dc:creator>
  <cp:lastModifiedBy>Eva Chvátalová</cp:lastModifiedBy>
  <cp:revision>105</cp:revision>
  <dcterms:created xsi:type="dcterms:W3CDTF">2019-04-29T23:54:04Z</dcterms:created>
  <dcterms:modified xsi:type="dcterms:W3CDTF">2019-05-02T05:58:02Z</dcterms:modified>
</cp:coreProperties>
</file>