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6" r:id="rId5"/>
    <p:sldId id="258" r:id="rId6"/>
    <p:sldId id="262" r:id="rId7"/>
    <p:sldId id="272" r:id="rId8"/>
    <p:sldId id="274" r:id="rId9"/>
    <p:sldId id="279" r:id="rId10"/>
    <p:sldId id="275" r:id="rId11"/>
    <p:sldId id="264" r:id="rId12"/>
    <p:sldId id="281" r:id="rId13"/>
    <p:sldId id="273" r:id="rId14"/>
    <p:sldId id="282" r:id="rId15"/>
    <p:sldId id="285" r:id="rId16"/>
    <p:sldId id="284" r:id="rId17"/>
    <p:sldId id="283" r:id="rId18"/>
    <p:sldId id="269" r:id="rId19"/>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660"/>
  </p:normalViewPr>
  <p:slideViewPr>
    <p:cSldViewPr>
      <p:cViewPr varScale="1">
        <p:scale>
          <a:sx n="70" d="100"/>
          <a:sy n="70" d="100"/>
        </p:scale>
        <p:origin x="-130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067832F4-3E62-4432-BE06-D476B20A3501}" type="datetimeFigureOut">
              <a:rPr lang="cs-CZ" smtClean="0"/>
              <a:t>12.12.2013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65437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67832F4-3E62-4432-BE06-D476B20A3501}" type="datetimeFigureOut">
              <a:rPr lang="cs-CZ" smtClean="0"/>
              <a:t>12.12.2013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3473436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067832F4-3E62-4432-BE06-D476B20A3501}" type="datetimeFigureOut">
              <a:rPr lang="cs-CZ" smtClean="0"/>
              <a:t>12.12.2013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2605679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067832F4-3E62-4432-BE06-D476B20A3501}" type="datetimeFigureOut">
              <a:rPr lang="cs-CZ" smtClean="0"/>
              <a:t>12.12.2013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3115350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067832F4-3E62-4432-BE06-D476B20A3501}" type="datetimeFigureOut">
              <a:rPr lang="cs-CZ" smtClean="0"/>
              <a:t>12.12.2013</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289525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067832F4-3E62-4432-BE06-D476B20A3501}" type="datetimeFigureOut">
              <a:rPr lang="cs-CZ" smtClean="0"/>
              <a:t>12.12.2013</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2505603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067832F4-3E62-4432-BE06-D476B20A3501}" type="datetimeFigureOut">
              <a:rPr lang="cs-CZ" smtClean="0"/>
              <a:t>12.12.2013</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4171664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67832F4-3E62-4432-BE06-D476B20A3501}" type="datetimeFigureOut">
              <a:rPr lang="cs-CZ" smtClean="0"/>
              <a:t>12.12.2013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297662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67832F4-3E62-4432-BE06-D476B20A3501}" type="datetimeFigureOut">
              <a:rPr lang="cs-CZ" smtClean="0"/>
              <a:t>12.12.2013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3938493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67832F4-3E62-4432-BE06-D476B20A3501}" type="datetimeFigureOut">
              <a:rPr lang="cs-CZ" smtClean="0"/>
              <a:t>12.12.2013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1845220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67832F4-3E62-4432-BE06-D476B20A3501}" type="datetimeFigureOut">
              <a:rPr lang="cs-CZ" smtClean="0"/>
              <a:t>12.12.2013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9BFBFF6-F0D2-4807-BAE4-869126DA9C06}" type="slidenum">
              <a:rPr lang="cs-CZ" smtClean="0"/>
              <a:t>‹#›</a:t>
            </a:fld>
            <a:endParaRPr lang="cs-CZ"/>
          </a:p>
        </p:txBody>
      </p:sp>
    </p:spTree>
    <p:extLst>
      <p:ext uri="{BB962C8B-B14F-4D97-AF65-F5344CB8AC3E}">
        <p14:creationId xmlns:p14="http://schemas.microsoft.com/office/powerpoint/2010/main" val="3217629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7832F4-3E62-4432-BE06-D476B20A3501}" type="datetimeFigureOut">
              <a:rPr lang="cs-CZ" smtClean="0"/>
              <a:t>12.12.2013</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BFBFF6-F0D2-4807-BAE4-869126DA9C06}" type="slidenum">
              <a:rPr lang="cs-CZ" smtClean="0"/>
              <a:t>‹#›</a:t>
            </a:fld>
            <a:endParaRPr lang="cs-CZ"/>
          </a:p>
        </p:txBody>
      </p:sp>
    </p:spTree>
    <p:extLst>
      <p:ext uri="{BB962C8B-B14F-4D97-AF65-F5344CB8AC3E}">
        <p14:creationId xmlns:p14="http://schemas.microsoft.com/office/powerpoint/2010/main" val="988493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www.slideshare.net/slideshow/embed_code/28857004"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blog.findings.com/post/20527246081/how-we-will-read-clay-shirk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Data\luvy2026\Obrazky\Screenpresso\2013-12-09_20h46_5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9" y="0"/>
            <a:ext cx="9146229" cy="3168352"/>
          </a:xfrm>
          <a:prstGeom prst="rect">
            <a:avLst/>
          </a:prstGeom>
          <a:noFill/>
          <a:extLst>
            <a:ext uri="{909E8E84-426E-40DD-AFC4-6F175D3DCCD1}">
              <a14:hiddenFill xmlns:a14="http://schemas.microsoft.com/office/drawing/2010/main">
                <a:solidFill>
                  <a:srgbClr val="FFFFFF"/>
                </a:solidFill>
              </a14:hiddenFill>
            </a:ext>
          </a:extLst>
        </p:spPr>
      </p:pic>
      <p:sp>
        <p:nvSpPr>
          <p:cNvPr id="5" name="Obdélník 4"/>
          <p:cNvSpPr/>
          <p:nvPr/>
        </p:nvSpPr>
        <p:spPr>
          <a:xfrm>
            <a:off x="8280867" y="2880320"/>
            <a:ext cx="863133"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Podnadpis 2"/>
          <p:cNvSpPr txBox="1">
            <a:spLocks/>
          </p:cNvSpPr>
          <p:nvPr/>
        </p:nvSpPr>
        <p:spPr>
          <a:xfrm>
            <a:off x="25867" y="4005064"/>
            <a:ext cx="9066949" cy="8763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cs-CZ" dirty="0" smtClean="0">
                <a:solidFill>
                  <a:schemeClr val="bg1"/>
                </a:solidFill>
                <a:latin typeface="+mj-lt"/>
                <a:ea typeface="Tahoma" panose="020B0604030504040204" pitchFamily="34" charset="0"/>
                <a:cs typeface="Tahoma" panose="020B0604030504040204" pitchFamily="34" charset="0"/>
              </a:rPr>
              <a:t>Lucie </a:t>
            </a:r>
            <a:r>
              <a:rPr lang="cs-CZ" dirty="0" err="1" smtClean="0">
                <a:solidFill>
                  <a:schemeClr val="bg1"/>
                </a:solidFill>
                <a:latin typeface="+mj-lt"/>
                <a:ea typeface="Tahoma" panose="020B0604030504040204" pitchFamily="34" charset="0"/>
                <a:cs typeface="Tahoma" panose="020B0604030504040204" pitchFamily="34" charset="0"/>
              </a:rPr>
              <a:t>Vyčítalová</a:t>
            </a:r>
            <a:endParaRPr lang="cs-CZ" dirty="0" smtClean="0">
              <a:solidFill>
                <a:schemeClr val="bg1"/>
              </a:solidFill>
              <a:latin typeface="+mj-lt"/>
              <a:ea typeface="Tahoma" panose="020B0604030504040204" pitchFamily="34" charset="0"/>
              <a:cs typeface="Tahoma" panose="020B0604030504040204" pitchFamily="34" charset="0"/>
            </a:endParaRPr>
          </a:p>
          <a:p>
            <a:r>
              <a:rPr lang="cs-CZ" sz="2000" dirty="0" smtClean="0">
                <a:solidFill>
                  <a:schemeClr val="bg1"/>
                </a:solidFill>
                <a:latin typeface="+mj-lt"/>
                <a:ea typeface="Tahoma" panose="020B0604030504040204" pitchFamily="34" charset="0"/>
                <a:cs typeface="Tahoma" panose="020B0604030504040204" pitchFamily="34" charset="0"/>
              </a:rPr>
              <a:t>(Univerzitní knihovna Univerzity Pardubice)</a:t>
            </a:r>
          </a:p>
        </p:txBody>
      </p:sp>
      <p:sp>
        <p:nvSpPr>
          <p:cNvPr id="7" name="Obdélník 6"/>
          <p:cNvSpPr/>
          <p:nvPr/>
        </p:nvSpPr>
        <p:spPr>
          <a:xfrm>
            <a:off x="25867" y="5949280"/>
            <a:ext cx="9118133" cy="800219"/>
          </a:xfrm>
          <a:prstGeom prst="rect">
            <a:avLst/>
          </a:prstGeom>
        </p:spPr>
        <p:txBody>
          <a:bodyPr wrap="square">
            <a:spAutoFit/>
          </a:bodyPr>
          <a:lstStyle/>
          <a:p>
            <a:pPr algn="ctr"/>
            <a:r>
              <a:rPr lang="cs-CZ" sz="1600" dirty="0" smtClean="0">
                <a:solidFill>
                  <a:schemeClr val="bg1"/>
                </a:solidFill>
                <a:latin typeface="+mj-lt"/>
                <a:ea typeface="Tahoma" panose="020B0604030504040204" pitchFamily="34" charset="0"/>
                <a:cs typeface="Tahoma" panose="020B0604030504040204" pitchFamily="34" charset="0"/>
              </a:rPr>
              <a:t>Politika Evropské komise: zelenou cestou k otevřenému přístupu</a:t>
            </a:r>
          </a:p>
          <a:p>
            <a:pPr algn="ctr"/>
            <a:r>
              <a:rPr lang="cs-CZ" sz="1600" dirty="0" smtClean="0">
                <a:solidFill>
                  <a:schemeClr val="bg1"/>
                </a:solidFill>
                <a:latin typeface="+mj-lt"/>
                <a:ea typeface="Tahoma" panose="020B0604030504040204" pitchFamily="34" charset="0"/>
                <a:cs typeface="Tahoma" panose="020B0604030504040204" pitchFamily="34" charset="0"/>
              </a:rPr>
              <a:t>VŠB-TUO, Ostrava</a:t>
            </a:r>
            <a:r>
              <a:rPr lang="cs-CZ" sz="1600" dirty="0">
                <a:solidFill>
                  <a:schemeClr val="bg1"/>
                </a:solidFill>
                <a:latin typeface="+mj-lt"/>
                <a:ea typeface="Tahoma" panose="020B0604030504040204" pitchFamily="34" charset="0"/>
                <a:cs typeface="Tahoma" panose="020B0604030504040204" pitchFamily="34" charset="0"/>
              </a:rPr>
              <a:t>, 12. 12. </a:t>
            </a:r>
            <a:r>
              <a:rPr lang="cs-CZ" sz="1600" dirty="0" smtClean="0">
                <a:solidFill>
                  <a:schemeClr val="bg1"/>
                </a:solidFill>
                <a:latin typeface="+mj-lt"/>
                <a:ea typeface="Tahoma" panose="020B0604030504040204" pitchFamily="34" charset="0"/>
                <a:cs typeface="Tahoma" panose="020B0604030504040204" pitchFamily="34" charset="0"/>
              </a:rPr>
              <a:t>2013</a:t>
            </a:r>
            <a:endParaRPr lang="cs-CZ" sz="1600" dirty="0">
              <a:solidFill>
                <a:schemeClr val="bg1"/>
              </a:solidFill>
              <a:latin typeface="+mj-lt"/>
              <a:ea typeface="Tahoma" panose="020B0604030504040204" pitchFamily="34" charset="0"/>
              <a:cs typeface="Tahoma" panose="020B0604030504040204" pitchFamily="34" charset="0"/>
            </a:endParaRPr>
          </a:p>
          <a:p>
            <a:endParaRPr lang="cs-CZ" sz="1400" dirty="0" smtClean="0">
              <a:solidFill>
                <a:schemeClr val="bg1"/>
              </a:solidFill>
              <a:latin typeface="Tekton Pro" pitchFamily="34" charset="-18"/>
            </a:endParaRPr>
          </a:p>
        </p:txBody>
      </p:sp>
    </p:spTree>
    <p:extLst>
      <p:ext uri="{BB962C8B-B14F-4D97-AF65-F5344CB8AC3E}">
        <p14:creationId xmlns:p14="http://schemas.microsoft.com/office/powerpoint/2010/main" val="2229240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5400" b="1" dirty="0" smtClean="0">
                <a:solidFill>
                  <a:srgbClr val="FFC000"/>
                </a:solidFill>
                <a:ea typeface="Tahoma" panose="020B0604030504040204" pitchFamily="34" charset="0"/>
                <a:cs typeface="Tahoma" panose="020B0604030504040204" pitchFamily="34" charset="0"/>
              </a:rPr>
              <a:t>BERLÍNSKÁ DEKLARACE</a:t>
            </a:r>
            <a:endParaRPr lang="cs-CZ" sz="5400" b="1" dirty="0">
              <a:solidFill>
                <a:srgbClr val="FFC000"/>
              </a:solidFill>
              <a:ea typeface="Tahoma" panose="020B0604030504040204" pitchFamily="34" charset="0"/>
              <a:cs typeface="Tahoma" panose="020B0604030504040204" pitchFamily="34" charset="0"/>
            </a:endParaRPr>
          </a:p>
        </p:txBody>
      </p:sp>
      <p:sp>
        <p:nvSpPr>
          <p:cNvPr id="3" name="Zástupný symbol pro obsah 2"/>
          <p:cNvSpPr>
            <a:spLocks noGrp="1"/>
          </p:cNvSpPr>
          <p:nvPr>
            <p:ph idx="1"/>
          </p:nvPr>
        </p:nvSpPr>
        <p:spPr>
          <a:xfrm>
            <a:off x="534334" y="1772816"/>
            <a:ext cx="8075240" cy="4525963"/>
          </a:xfrm>
        </p:spPr>
        <p:txBody>
          <a:bodyPr>
            <a:normAutofit/>
          </a:bodyPr>
          <a:lstStyle/>
          <a:p>
            <a:pPr marL="0" indent="0">
              <a:buNone/>
            </a:pPr>
            <a:r>
              <a:rPr lang="cs-CZ" sz="2400" dirty="0" smtClean="0">
                <a:solidFill>
                  <a:schemeClr val="bg1"/>
                </a:solidFill>
                <a:latin typeface="+mj-lt"/>
                <a:ea typeface="Tahoma" panose="020B0604030504040204" pitchFamily="34" charset="0"/>
                <a:cs typeface="Tahoma" panose="020B0604030504040204" pitchFamily="34" charset="0"/>
              </a:rPr>
              <a:t>466 signatářů</a:t>
            </a:r>
          </a:p>
          <a:p>
            <a:pPr marL="0" indent="0">
              <a:buNone/>
            </a:pPr>
            <a:endParaRPr lang="cs-CZ" sz="2400" dirty="0" smtClean="0">
              <a:solidFill>
                <a:schemeClr val="bg1"/>
              </a:solidFill>
              <a:latin typeface="+mj-lt"/>
              <a:ea typeface="Tahoma" panose="020B0604030504040204" pitchFamily="34" charset="0"/>
              <a:cs typeface="Tahoma" panose="020B0604030504040204" pitchFamily="34" charset="0"/>
            </a:endParaRPr>
          </a:p>
          <a:p>
            <a:pPr marL="0" indent="0">
              <a:buNone/>
            </a:pPr>
            <a:r>
              <a:rPr lang="cs-CZ" sz="2400" b="1" dirty="0" smtClean="0">
                <a:solidFill>
                  <a:srgbClr val="FFC000"/>
                </a:solidFill>
                <a:latin typeface="+mj-lt"/>
                <a:ea typeface="Tahoma" panose="020B0604030504040204" pitchFamily="34" charset="0"/>
                <a:cs typeface="Tahoma" panose="020B0604030504040204" pitchFamily="34" charset="0"/>
              </a:rPr>
              <a:t>2008</a:t>
            </a:r>
            <a:r>
              <a:rPr lang="cs-CZ" sz="2400" b="1" dirty="0" smtClean="0">
                <a:solidFill>
                  <a:schemeClr val="bg1"/>
                </a:solidFill>
                <a:latin typeface="+mj-lt"/>
                <a:ea typeface="Tahoma" panose="020B0604030504040204" pitchFamily="34" charset="0"/>
                <a:cs typeface="Tahoma" panose="020B0604030504040204" pitchFamily="34" charset="0"/>
              </a:rPr>
              <a:t> </a:t>
            </a:r>
            <a:r>
              <a:rPr lang="cs-CZ" sz="2400" dirty="0" smtClean="0">
                <a:solidFill>
                  <a:schemeClr val="bg1"/>
                </a:solidFill>
                <a:latin typeface="+mj-lt"/>
                <a:ea typeface="Tahoma" panose="020B0604030504040204" pitchFamily="34" charset="0"/>
                <a:cs typeface="Tahoma" panose="020B0604030504040204" pitchFamily="34" charset="0"/>
              </a:rPr>
              <a:t> GA ČR, AV ČR</a:t>
            </a:r>
          </a:p>
          <a:p>
            <a:pPr marL="0" indent="0">
              <a:buNone/>
            </a:pPr>
            <a:r>
              <a:rPr lang="cs-CZ" sz="2400" b="1" dirty="0" smtClean="0">
                <a:solidFill>
                  <a:srgbClr val="FFC000"/>
                </a:solidFill>
                <a:latin typeface="+mj-lt"/>
                <a:ea typeface="Tahoma" panose="020B0604030504040204" pitchFamily="34" charset="0"/>
                <a:cs typeface="Tahoma" panose="020B0604030504040204" pitchFamily="34" charset="0"/>
              </a:rPr>
              <a:t>2010</a:t>
            </a:r>
            <a:r>
              <a:rPr lang="cs-CZ" sz="2400" dirty="0" smtClean="0">
                <a:solidFill>
                  <a:schemeClr val="bg1"/>
                </a:solidFill>
                <a:latin typeface="+mj-lt"/>
                <a:ea typeface="Tahoma" panose="020B0604030504040204" pitchFamily="34" charset="0"/>
                <a:cs typeface="Tahoma" panose="020B0604030504040204" pitchFamily="34" charset="0"/>
              </a:rPr>
              <a:t>  MU</a:t>
            </a:r>
          </a:p>
          <a:p>
            <a:pPr marL="0" indent="0">
              <a:buNone/>
            </a:pPr>
            <a:r>
              <a:rPr lang="cs-CZ" sz="2400" b="1" dirty="0" smtClean="0">
                <a:solidFill>
                  <a:srgbClr val="FFC000"/>
                </a:solidFill>
                <a:latin typeface="+mj-lt"/>
                <a:ea typeface="Tahoma" panose="020B0604030504040204" pitchFamily="34" charset="0"/>
                <a:cs typeface="Tahoma" panose="020B0604030504040204" pitchFamily="34" charset="0"/>
              </a:rPr>
              <a:t>2011</a:t>
            </a:r>
            <a:r>
              <a:rPr lang="cs-CZ" sz="2400" dirty="0" smtClean="0">
                <a:solidFill>
                  <a:schemeClr val="bg1"/>
                </a:solidFill>
                <a:latin typeface="+mj-lt"/>
                <a:ea typeface="Tahoma" panose="020B0604030504040204" pitchFamily="34" charset="0"/>
                <a:cs typeface="Tahoma" panose="020B0604030504040204" pitchFamily="34" charset="0"/>
              </a:rPr>
              <a:t>  MAGNANIMITAS</a:t>
            </a:r>
          </a:p>
          <a:p>
            <a:pPr marL="0" indent="0">
              <a:buNone/>
            </a:pPr>
            <a:r>
              <a:rPr lang="cs-CZ" sz="2400" b="1" dirty="0" smtClean="0">
                <a:solidFill>
                  <a:srgbClr val="FFC000"/>
                </a:solidFill>
                <a:latin typeface="+mj-lt"/>
                <a:ea typeface="Tahoma" panose="020B0604030504040204" pitchFamily="34" charset="0"/>
                <a:cs typeface="Tahoma" panose="020B0604030504040204" pitchFamily="34" charset="0"/>
              </a:rPr>
              <a:t>2012</a:t>
            </a:r>
            <a:r>
              <a:rPr lang="cs-CZ" sz="2400" dirty="0" smtClean="0">
                <a:solidFill>
                  <a:schemeClr val="bg1"/>
                </a:solidFill>
                <a:latin typeface="+mj-lt"/>
                <a:ea typeface="Tahoma" panose="020B0604030504040204" pitchFamily="34" charset="0"/>
                <a:cs typeface="Tahoma" panose="020B0604030504040204" pitchFamily="34" charset="0"/>
              </a:rPr>
              <a:t>  AKVŠ ČR, VŠE</a:t>
            </a:r>
          </a:p>
          <a:p>
            <a:pPr marL="0" indent="0">
              <a:buNone/>
            </a:pPr>
            <a:r>
              <a:rPr lang="cs-CZ" sz="2400" b="1" dirty="0" smtClean="0">
                <a:solidFill>
                  <a:srgbClr val="FFC000"/>
                </a:solidFill>
                <a:latin typeface="+mj-lt"/>
                <a:ea typeface="Tahoma" panose="020B0604030504040204" pitchFamily="34" charset="0"/>
                <a:cs typeface="Tahoma" panose="020B0604030504040204" pitchFamily="34" charset="0"/>
              </a:rPr>
              <a:t>2013</a:t>
            </a:r>
            <a:r>
              <a:rPr lang="cs-CZ" sz="2400" dirty="0" smtClean="0">
                <a:solidFill>
                  <a:schemeClr val="bg1"/>
                </a:solidFill>
                <a:latin typeface="+mj-lt"/>
                <a:ea typeface="Tahoma" panose="020B0604030504040204" pitchFamily="34" charset="0"/>
                <a:cs typeface="Tahoma" panose="020B0604030504040204" pitchFamily="34" charset="0"/>
              </a:rPr>
              <a:t>  UK, VUKU</a:t>
            </a:r>
            <a:endParaRPr lang="cs-CZ" sz="2400" dirty="0">
              <a:solidFill>
                <a:schemeClr val="bg1"/>
              </a:solidFill>
              <a:latin typeface="+mj-lt"/>
              <a:ea typeface="Tahoma" panose="020B0604030504040204" pitchFamily="34" charset="0"/>
              <a:cs typeface="Tahoma" panose="020B0604030504040204" pitchFamily="34" charset="0"/>
            </a:endParaRPr>
          </a:p>
        </p:txBody>
      </p:sp>
      <p:pic>
        <p:nvPicPr>
          <p:cNvPr id="1028" name="Picture 4" descr="http://e-zdroje.vsb.cz/wp-content/uploads/podpis-berlin-declaration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1988840"/>
            <a:ext cx="4168585" cy="3126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7306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755576" y="1412776"/>
            <a:ext cx="3024336" cy="3024336"/>
          </a:xfrm>
        </p:spPr>
        <p:txBody>
          <a:bodyPr>
            <a:noAutofit/>
          </a:bodyPr>
          <a:lstStyle/>
          <a:p>
            <a:r>
              <a:rPr lang="cs-CZ" sz="7200" b="1" dirty="0" smtClean="0">
                <a:solidFill>
                  <a:srgbClr val="FFC000"/>
                </a:solidFill>
              </a:rPr>
              <a:t>I. </a:t>
            </a:r>
            <a:br>
              <a:rPr lang="cs-CZ" sz="7200" b="1" dirty="0" smtClean="0">
                <a:solidFill>
                  <a:srgbClr val="FFC000"/>
                </a:solidFill>
              </a:rPr>
            </a:br>
            <a:r>
              <a:rPr lang="cs-CZ" sz="7200" b="1" dirty="0" smtClean="0">
                <a:solidFill>
                  <a:srgbClr val="FFC000"/>
                </a:solidFill>
              </a:rPr>
              <a:t>politici</a:t>
            </a:r>
            <a:endParaRPr lang="cs-CZ" sz="7200" b="1" dirty="0">
              <a:solidFill>
                <a:srgbClr val="FFC000"/>
              </a:solidFill>
            </a:endParaRPr>
          </a:p>
        </p:txBody>
      </p:sp>
      <p:pic>
        <p:nvPicPr>
          <p:cNvPr id="1028" name="Picture 4" descr="http://farm4.staticflickr.com/3782/11274655776_c0c5b765f1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412776"/>
            <a:ext cx="3544649" cy="3796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767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404664"/>
            <a:ext cx="8229600" cy="1143000"/>
          </a:xfrm>
        </p:spPr>
        <p:txBody>
          <a:bodyPr>
            <a:normAutofit/>
          </a:bodyPr>
          <a:lstStyle/>
          <a:p>
            <a:r>
              <a:rPr lang="cs-CZ" b="1" dirty="0" smtClean="0">
                <a:solidFill>
                  <a:srgbClr val="FFC000"/>
                </a:solidFill>
              </a:rPr>
              <a:t>Georg </a:t>
            </a:r>
            <a:r>
              <a:rPr lang="cs-CZ" b="1" dirty="0" err="1" smtClean="0">
                <a:solidFill>
                  <a:srgbClr val="FFC000"/>
                </a:solidFill>
              </a:rPr>
              <a:t>Schutte</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a:t>
            </a:r>
            <a:r>
              <a:rPr lang="cs-CZ" sz="2200" b="1" dirty="0" err="1" smtClean="0">
                <a:solidFill>
                  <a:schemeClr val="bg1">
                    <a:lumMod val="50000"/>
                  </a:schemeClr>
                </a:solidFill>
              </a:rPr>
              <a:t>Federal</a:t>
            </a:r>
            <a:r>
              <a:rPr lang="cs-CZ" sz="2200" b="1" dirty="0" smtClean="0">
                <a:solidFill>
                  <a:schemeClr val="bg1">
                    <a:lumMod val="50000"/>
                  </a:schemeClr>
                </a:solidFill>
              </a:rPr>
              <a:t> Ministry of </a:t>
            </a:r>
            <a:r>
              <a:rPr lang="cs-CZ" sz="2200" b="1" dirty="0" err="1" smtClean="0">
                <a:solidFill>
                  <a:schemeClr val="bg1">
                    <a:lumMod val="50000"/>
                  </a:schemeClr>
                </a:solidFill>
              </a:rPr>
              <a:t>Education</a:t>
            </a:r>
            <a:r>
              <a:rPr lang="cs-CZ" sz="2200" b="1" dirty="0" smtClean="0">
                <a:solidFill>
                  <a:schemeClr val="bg1">
                    <a:lumMod val="50000"/>
                  </a:schemeClr>
                </a:solidFill>
              </a:rPr>
              <a:t> and </a:t>
            </a:r>
            <a:r>
              <a:rPr lang="cs-CZ" sz="2200" b="1" dirty="0" err="1" smtClean="0">
                <a:solidFill>
                  <a:schemeClr val="bg1">
                    <a:lumMod val="50000"/>
                  </a:schemeClr>
                </a:solidFill>
              </a:rPr>
              <a:t>Research</a:t>
            </a:r>
            <a:r>
              <a:rPr lang="cs-CZ" sz="2200" b="1" dirty="0" smtClean="0">
                <a:solidFill>
                  <a:schemeClr val="bg1">
                    <a:lumMod val="50000"/>
                  </a:schemeClr>
                </a:solidFill>
              </a:rPr>
              <a:t>, </a:t>
            </a:r>
            <a:r>
              <a:rPr lang="cs-CZ" sz="2200" b="1" dirty="0" err="1" smtClean="0">
                <a:solidFill>
                  <a:schemeClr val="bg1">
                    <a:lumMod val="50000"/>
                  </a:schemeClr>
                </a:solidFill>
              </a:rPr>
              <a:t>Germany</a:t>
            </a:r>
            <a:r>
              <a:rPr lang="cs-CZ" sz="2200" b="1" dirty="0" smtClean="0">
                <a:solidFill>
                  <a:schemeClr val="bg1">
                    <a:lumMod val="50000"/>
                  </a:schemeClr>
                </a:solidFill>
              </a:rPr>
              <a:t>)</a:t>
            </a:r>
            <a:endParaRPr lang="cs-CZ" b="1" dirty="0">
              <a:solidFill>
                <a:schemeClr val="bg1">
                  <a:lumMod val="50000"/>
                </a:schemeClr>
              </a:solidFill>
            </a:endParaRPr>
          </a:p>
        </p:txBody>
      </p:sp>
      <p:sp>
        <p:nvSpPr>
          <p:cNvPr id="3" name="Zástupný symbol pro obsah 2"/>
          <p:cNvSpPr>
            <a:spLocks noGrp="1"/>
          </p:cNvSpPr>
          <p:nvPr>
            <p:ph idx="1"/>
          </p:nvPr>
        </p:nvSpPr>
        <p:spPr>
          <a:xfrm>
            <a:off x="539552" y="2060848"/>
            <a:ext cx="8229600" cy="4525963"/>
          </a:xfrm>
        </p:spPr>
        <p:txBody>
          <a:bodyPr>
            <a:normAutofit/>
          </a:bodyPr>
          <a:lstStyle/>
          <a:p>
            <a:r>
              <a:rPr lang="cs-CZ" sz="1900" dirty="0" err="1" smtClean="0">
                <a:solidFill>
                  <a:schemeClr val="bg1"/>
                </a:solidFill>
              </a:rPr>
              <a:t>VaV</a:t>
            </a:r>
            <a:r>
              <a:rPr lang="cs-CZ" sz="1900" dirty="0" smtClean="0">
                <a:solidFill>
                  <a:schemeClr val="bg1"/>
                </a:solidFill>
              </a:rPr>
              <a:t> pro vládu prioritou</a:t>
            </a:r>
          </a:p>
          <a:p>
            <a:r>
              <a:rPr lang="cs-CZ" sz="1900" dirty="0" smtClean="0">
                <a:solidFill>
                  <a:schemeClr val="bg1"/>
                </a:solidFill>
              </a:rPr>
              <a:t>OA standardem pro šíření vědeckých výsledků</a:t>
            </a:r>
          </a:p>
          <a:p>
            <a:r>
              <a:rPr lang="cs-CZ" sz="1900" dirty="0">
                <a:solidFill>
                  <a:schemeClr val="bg1"/>
                </a:solidFill>
              </a:rPr>
              <a:t>l</a:t>
            </a:r>
            <a:r>
              <a:rPr lang="cs-CZ" sz="1900" dirty="0" smtClean="0">
                <a:solidFill>
                  <a:schemeClr val="bg1"/>
                </a:solidFill>
              </a:rPr>
              <a:t>eden 2014 Zákon o copyrightu (12měsíční embargo na výsledky financované z veřejných zdrojů)</a:t>
            </a:r>
          </a:p>
          <a:p>
            <a:r>
              <a:rPr lang="cs-CZ" sz="1900" dirty="0">
                <a:solidFill>
                  <a:schemeClr val="bg1"/>
                </a:solidFill>
              </a:rPr>
              <a:t>p</a:t>
            </a:r>
            <a:r>
              <a:rPr lang="cs-CZ" sz="1900" dirty="0" smtClean="0">
                <a:solidFill>
                  <a:schemeClr val="bg1"/>
                </a:solidFill>
              </a:rPr>
              <a:t>olitika OA (green x </a:t>
            </a:r>
            <a:r>
              <a:rPr lang="cs-CZ" sz="1900" dirty="0" err="1" smtClean="0">
                <a:solidFill>
                  <a:schemeClr val="bg1"/>
                </a:solidFill>
              </a:rPr>
              <a:t>gold</a:t>
            </a:r>
            <a:r>
              <a:rPr lang="cs-CZ" sz="1900" dirty="0" smtClean="0">
                <a:solidFill>
                  <a:schemeClr val="bg1"/>
                </a:solidFill>
              </a:rPr>
              <a:t>)</a:t>
            </a:r>
          </a:p>
          <a:p>
            <a:endParaRPr lang="cs-CZ" sz="1900" dirty="0">
              <a:solidFill>
                <a:schemeClr val="bg1"/>
              </a:solidFill>
            </a:endParaRPr>
          </a:p>
          <a:p>
            <a:pPr marL="0" indent="0">
              <a:buNone/>
            </a:pPr>
            <a:r>
              <a:rPr lang="cs-CZ" sz="1900" dirty="0">
                <a:solidFill>
                  <a:schemeClr val="bg1"/>
                </a:solidFill>
              </a:rPr>
              <a:t>„</a:t>
            </a:r>
            <a:r>
              <a:rPr lang="en-US" sz="1900" dirty="0">
                <a:solidFill>
                  <a:schemeClr val="bg1"/>
                </a:solidFill>
              </a:rPr>
              <a:t> </a:t>
            </a:r>
            <a:r>
              <a:rPr lang="cs-CZ" sz="1900" dirty="0">
                <a:solidFill>
                  <a:schemeClr val="bg1"/>
                </a:solidFill>
              </a:rPr>
              <a:t>…</a:t>
            </a:r>
            <a:r>
              <a:rPr lang="en-US" sz="1900" i="1" dirty="0">
                <a:solidFill>
                  <a:schemeClr val="bg1"/>
                </a:solidFill>
              </a:rPr>
              <a:t>I can assure you that open access will remain an important </a:t>
            </a:r>
            <a:r>
              <a:rPr lang="cs-CZ" sz="1900" i="1" dirty="0">
                <a:solidFill>
                  <a:schemeClr val="bg1"/>
                </a:solidFill>
              </a:rPr>
              <a:t> </a:t>
            </a:r>
            <a:r>
              <a:rPr lang="en-US" sz="1900" i="1" dirty="0">
                <a:solidFill>
                  <a:schemeClr val="bg1"/>
                </a:solidFill>
              </a:rPr>
              <a:t>topic for the Federal Government – and for the Federal Ministry of Education and Research</a:t>
            </a:r>
            <a:r>
              <a:rPr lang="en-US" sz="1900" dirty="0">
                <a:solidFill>
                  <a:schemeClr val="bg1"/>
                </a:solidFill>
              </a:rPr>
              <a:t>.</a:t>
            </a:r>
            <a:r>
              <a:rPr lang="cs-CZ" sz="1900" dirty="0">
                <a:solidFill>
                  <a:schemeClr val="bg1"/>
                </a:solidFill>
              </a:rPr>
              <a:t>“</a:t>
            </a:r>
          </a:p>
          <a:p>
            <a:pPr marL="0" indent="0">
              <a:buNone/>
            </a:pPr>
            <a:endParaRPr lang="cs-CZ" dirty="0">
              <a:solidFill>
                <a:schemeClr val="bg1"/>
              </a:solidFill>
            </a:endParaRPr>
          </a:p>
        </p:txBody>
      </p:sp>
    </p:spTree>
    <p:extLst>
      <p:ext uri="{BB962C8B-B14F-4D97-AF65-F5344CB8AC3E}">
        <p14:creationId xmlns:p14="http://schemas.microsoft.com/office/powerpoint/2010/main" val="1075211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smtClean="0">
                <a:solidFill>
                  <a:srgbClr val="FFC000"/>
                </a:solidFill>
              </a:rPr>
              <a:t>Roger </a:t>
            </a:r>
            <a:r>
              <a:rPr lang="cs-CZ" b="1" dirty="0" err="1" smtClean="0">
                <a:solidFill>
                  <a:srgbClr val="FFC000"/>
                </a:solidFill>
              </a:rPr>
              <a:t>Genet</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a:t>
            </a:r>
            <a:r>
              <a:rPr lang="cs-CZ" sz="2200" b="1" dirty="0" err="1" smtClean="0">
                <a:solidFill>
                  <a:schemeClr val="bg1">
                    <a:lumMod val="50000"/>
                  </a:schemeClr>
                </a:solidFill>
              </a:rPr>
              <a:t>Directorate</a:t>
            </a:r>
            <a:r>
              <a:rPr lang="cs-CZ" sz="2200" b="1" dirty="0" smtClean="0">
                <a:solidFill>
                  <a:schemeClr val="bg1">
                    <a:lumMod val="50000"/>
                  </a:schemeClr>
                </a:solidFill>
              </a:rPr>
              <a:t> General </a:t>
            </a:r>
            <a:r>
              <a:rPr lang="cs-CZ" sz="2200" b="1" dirty="0" err="1" smtClean="0">
                <a:solidFill>
                  <a:schemeClr val="bg1">
                    <a:lumMod val="50000"/>
                  </a:schemeClr>
                </a:solidFill>
              </a:rPr>
              <a:t>for</a:t>
            </a:r>
            <a:r>
              <a:rPr lang="cs-CZ" sz="2200" b="1" dirty="0" smtClean="0">
                <a:solidFill>
                  <a:schemeClr val="bg1">
                    <a:lumMod val="50000"/>
                  </a:schemeClr>
                </a:solidFill>
              </a:rPr>
              <a:t> </a:t>
            </a:r>
            <a:r>
              <a:rPr lang="cs-CZ" sz="2200" b="1" dirty="0" err="1" smtClean="0">
                <a:solidFill>
                  <a:schemeClr val="bg1">
                    <a:lumMod val="50000"/>
                  </a:schemeClr>
                </a:solidFill>
              </a:rPr>
              <a:t>Research</a:t>
            </a:r>
            <a:r>
              <a:rPr lang="cs-CZ" sz="2200" b="1" dirty="0" smtClean="0">
                <a:solidFill>
                  <a:schemeClr val="bg1">
                    <a:lumMod val="50000"/>
                  </a:schemeClr>
                </a:solidFill>
              </a:rPr>
              <a:t> and </a:t>
            </a:r>
            <a:r>
              <a:rPr lang="cs-CZ" sz="2200" b="1" dirty="0" err="1" smtClean="0">
                <a:solidFill>
                  <a:schemeClr val="bg1">
                    <a:lumMod val="50000"/>
                  </a:schemeClr>
                </a:solidFill>
              </a:rPr>
              <a:t>Innovations</a:t>
            </a:r>
            <a:r>
              <a:rPr lang="cs-CZ" sz="2200" b="1" dirty="0" smtClean="0">
                <a:solidFill>
                  <a:schemeClr val="bg1">
                    <a:lumMod val="50000"/>
                  </a:schemeClr>
                </a:solidFill>
              </a:rPr>
              <a:t>, France)</a:t>
            </a:r>
            <a:endParaRPr lang="cs-CZ" sz="2200" b="1" dirty="0">
              <a:solidFill>
                <a:schemeClr val="bg1">
                  <a:lumMod val="50000"/>
                </a:schemeClr>
              </a:solidFill>
            </a:endParaRPr>
          </a:p>
        </p:txBody>
      </p:sp>
      <p:sp>
        <p:nvSpPr>
          <p:cNvPr id="3" name="Zástupný symbol pro obsah 2"/>
          <p:cNvSpPr>
            <a:spLocks noGrp="1"/>
          </p:cNvSpPr>
          <p:nvPr>
            <p:ph idx="1"/>
          </p:nvPr>
        </p:nvSpPr>
        <p:spPr>
          <a:xfrm>
            <a:off x="1043608" y="2132856"/>
            <a:ext cx="6923112" cy="4104456"/>
          </a:xfrm>
        </p:spPr>
        <p:txBody>
          <a:bodyPr>
            <a:noAutofit/>
          </a:bodyPr>
          <a:lstStyle/>
          <a:p>
            <a:r>
              <a:rPr lang="cs-CZ" sz="1900" dirty="0" smtClean="0">
                <a:solidFill>
                  <a:schemeClr val="bg1"/>
                </a:solidFill>
                <a:latin typeface="+mj-lt"/>
              </a:rPr>
              <a:t>pragmatický přístup: vědci sami definují režim přístupu (</a:t>
            </a:r>
            <a:r>
              <a:rPr lang="cs-CZ" sz="1900" dirty="0" err="1" smtClean="0">
                <a:solidFill>
                  <a:schemeClr val="bg1"/>
                </a:solidFill>
                <a:latin typeface="+mj-lt"/>
              </a:rPr>
              <a:t>gold</a:t>
            </a:r>
            <a:r>
              <a:rPr lang="cs-CZ" sz="1900" dirty="0" smtClean="0">
                <a:solidFill>
                  <a:schemeClr val="bg1"/>
                </a:solidFill>
                <a:latin typeface="+mj-lt"/>
              </a:rPr>
              <a:t> x green)</a:t>
            </a:r>
          </a:p>
          <a:p>
            <a:r>
              <a:rPr lang="cs-CZ" sz="1900" dirty="0">
                <a:solidFill>
                  <a:schemeClr val="bg1"/>
                </a:solidFill>
                <a:latin typeface="+mj-lt"/>
              </a:rPr>
              <a:t>e</a:t>
            </a:r>
            <a:r>
              <a:rPr lang="cs-CZ" sz="1900" dirty="0" smtClean="0">
                <a:solidFill>
                  <a:schemeClr val="bg1"/>
                </a:solidFill>
                <a:latin typeface="+mj-lt"/>
              </a:rPr>
              <a:t>mbargo 6-12 měsíců</a:t>
            </a:r>
          </a:p>
          <a:p>
            <a:r>
              <a:rPr lang="cs-CZ" sz="1900" dirty="0" smtClean="0">
                <a:solidFill>
                  <a:schemeClr val="bg1"/>
                </a:solidFill>
                <a:latin typeface="+mj-lt"/>
              </a:rPr>
              <a:t>jaro 2014: konečné rozhodnutí</a:t>
            </a:r>
            <a:endParaRPr lang="cs-CZ" sz="1900" dirty="0">
              <a:solidFill>
                <a:schemeClr val="bg1"/>
              </a:solidFill>
              <a:latin typeface="+mj-lt"/>
            </a:endParaRPr>
          </a:p>
        </p:txBody>
      </p:sp>
    </p:spTree>
    <p:extLst>
      <p:ext uri="{BB962C8B-B14F-4D97-AF65-F5344CB8AC3E}">
        <p14:creationId xmlns:p14="http://schemas.microsoft.com/office/powerpoint/2010/main" val="1449154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smtClean="0">
                <a:solidFill>
                  <a:srgbClr val="FFC000"/>
                </a:solidFill>
              </a:rPr>
              <a:t>David </a:t>
            </a:r>
            <a:r>
              <a:rPr lang="cs-CZ" b="1" dirty="0" err="1" smtClean="0">
                <a:solidFill>
                  <a:srgbClr val="FFC000"/>
                </a:solidFill>
              </a:rPr>
              <a:t>Willetts</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(Department </a:t>
            </a:r>
            <a:r>
              <a:rPr lang="cs-CZ" sz="2200" b="1" dirty="0" err="1" smtClean="0">
                <a:solidFill>
                  <a:schemeClr val="bg1">
                    <a:lumMod val="50000"/>
                  </a:schemeClr>
                </a:solidFill>
              </a:rPr>
              <a:t>for</a:t>
            </a:r>
            <a:r>
              <a:rPr lang="cs-CZ" sz="2200" b="1" dirty="0" smtClean="0">
                <a:solidFill>
                  <a:schemeClr val="bg1">
                    <a:lumMod val="50000"/>
                  </a:schemeClr>
                </a:solidFill>
              </a:rPr>
              <a:t> Business </a:t>
            </a:r>
            <a:r>
              <a:rPr lang="cs-CZ" sz="2200" b="1" dirty="0" err="1" smtClean="0">
                <a:solidFill>
                  <a:schemeClr val="bg1">
                    <a:lumMod val="50000"/>
                  </a:schemeClr>
                </a:solidFill>
              </a:rPr>
              <a:t>Innovations</a:t>
            </a:r>
            <a:r>
              <a:rPr lang="cs-CZ" sz="2200" b="1" dirty="0" smtClean="0">
                <a:solidFill>
                  <a:schemeClr val="bg1">
                    <a:lumMod val="50000"/>
                  </a:schemeClr>
                </a:solidFill>
              </a:rPr>
              <a:t> and </a:t>
            </a:r>
            <a:r>
              <a:rPr lang="cs-CZ" sz="2200" b="1" dirty="0" err="1" smtClean="0">
                <a:solidFill>
                  <a:schemeClr val="bg1">
                    <a:lumMod val="50000"/>
                  </a:schemeClr>
                </a:solidFill>
              </a:rPr>
              <a:t>Skills</a:t>
            </a:r>
            <a:r>
              <a:rPr lang="cs-CZ" sz="2200" b="1" dirty="0" smtClean="0">
                <a:solidFill>
                  <a:schemeClr val="bg1">
                    <a:lumMod val="50000"/>
                  </a:schemeClr>
                </a:solidFill>
              </a:rPr>
              <a:t>, UK)</a:t>
            </a:r>
            <a:endParaRPr lang="cs-CZ" b="1" dirty="0">
              <a:solidFill>
                <a:srgbClr val="FFC000"/>
              </a:solidFill>
            </a:endParaRPr>
          </a:p>
        </p:txBody>
      </p:sp>
      <p:sp>
        <p:nvSpPr>
          <p:cNvPr id="3" name="Zástupný symbol pro obsah 2"/>
          <p:cNvSpPr>
            <a:spLocks noGrp="1"/>
          </p:cNvSpPr>
          <p:nvPr>
            <p:ph idx="1"/>
          </p:nvPr>
        </p:nvSpPr>
        <p:spPr>
          <a:xfrm>
            <a:off x="457200" y="1600199"/>
            <a:ext cx="8229600" cy="3911055"/>
          </a:xfrm>
        </p:spPr>
        <p:txBody>
          <a:bodyPr>
            <a:normAutofit fontScale="92500" lnSpcReduction="20000"/>
          </a:bodyPr>
          <a:lstStyle/>
          <a:p>
            <a:r>
              <a:rPr lang="cs-CZ" sz="2100" dirty="0" smtClean="0">
                <a:solidFill>
                  <a:schemeClr val="bg1"/>
                </a:solidFill>
              </a:rPr>
              <a:t>debata </a:t>
            </a:r>
            <a:r>
              <a:rPr lang="cs-CZ" sz="2100" dirty="0">
                <a:solidFill>
                  <a:schemeClr val="bg1"/>
                </a:solidFill>
              </a:rPr>
              <a:t>o </a:t>
            </a:r>
            <a:r>
              <a:rPr lang="cs-CZ" sz="2100" dirty="0" smtClean="0">
                <a:solidFill>
                  <a:schemeClr val="bg1"/>
                </a:solidFill>
              </a:rPr>
              <a:t>OA stále otevřená</a:t>
            </a:r>
          </a:p>
          <a:p>
            <a:r>
              <a:rPr lang="cs-CZ" sz="2100" dirty="0">
                <a:solidFill>
                  <a:schemeClr val="bg1"/>
                </a:solidFill>
              </a:rPr>
              <a:t>p</a:t>
            </a:r>
            <a:r>
              <a:rPr lang="cs-CZ" sz="2100" dirty="0" smtClean="0">
                <a:solidFill>
                  <a:schemeClr val="bg1"/>
                </a:solidFill>
              </a:rPr>
              <a:t>odpora </a:t>
            </a:r>
            <a:r>
              <a:rPr lang="cs-CZ" sz="2100" dirty="0" err="1" smtClean="0">
                <a:solidFill>
                  <a:schemeClr val="bg1"/>
                </a:solidFill>
              </a:rPr>
              <a:t>gold</a:t>
            </a:r>
            <a:r>
              <a:rPr lang="cs-CZ" sz="2100" dirty="0" smtClean="0">
                <a:solidFill>
                  <a:schemeClr val="bg1"/>
                </a:solidFill>
              </a:rPr>
              <a:t> OA a hybridních časopisů (</a:t>
            </a:r>
            <a:r>
              <a:rPr lang="cs-CZ" sz="2100" dirty="0" err="1" smtClean="0">
                <a:solidFill>
                  <a:schemeClr val="bg1"/>
                </a:solidFill>
              </a:rPr>
              <a:t>Finch</a:t>
            </a:r>
            <a:r>
              <a:rPr lang="cs-CZ" sz="2100" dirty="0" smtClean="0">
                <a:solidFill>
                  <a:schemeClr val="bg1"/>
                </a:solidFill>
              </a:rPr>
              <a:t> II?)</a:t>
            </a:r>
          </a:p>
          <a:p>
            <a:r>
              <a:rPr lang="cs-CZ" sz="2100" dirty="0" smtClean="0">
                <a:solidFill>
                  <a:schemeClr val="bg1"/>
                </a:solidFill>
              </a:rPr>
              <a:t>Green </a:t>
            </a:r>
            <a:r>
              <a:rPr lang="cs-CZ" sz="2100" dirty="0" err="1" smtClean="0">
                <a:solidFill>
                  <a:schemeClr val="bg1"/>
                </a:solidFill>
              </a:rPr>
              <a:t>road</a:t>
            </a:r>
            <a:r>
              <a:rPr lang="cs-CZ" sz="2100" dirty="0" smtClean="0">
                <a:solidFill>
                  <a:schemeClr val="bg1"/>
                </a:solidFill>
              </a:rPr>
              <a:t> levnější, lákavější, ale selhává v aktuálnosti a kvalitě, kterou čtenář očekává</a:t>
            </a:r>
          </a:p>
          <a:p>
            <a:endParaRPr lang="cs-CZ" sz="2100" dirty="0" smtClean="0">
              <a:solidFill>
                <a:schemeClr val="bg1"/>
              </a:solidFill>
            </a:endParaRPr>
          </a:p>
          <a:p>
            <a:pPr marL="0" indent="0" algn="ctr">
              <a:buNone/>
            </a:pPr>
            <a:r>
              <a:rPr lang="cs-CZ" sz="2100" dirty="0" smtClean="0">
                <a:solidFill>
                  <a:srgbClr val="FFC000"/>
                </a:solidFill>
              </a:rPr>
              <a:t>green </a:t>
            </a:r>
            <a:r>
              <a:rPr lang="cs-CZ" sz="2100" dirty="0" err="1" smtClean="0">
                <a:solidFill>
                  <a:srgbClr val="FFC000"/>
                </a:solidFill>
              </a:rPr>
              <a:t>road</a:t>
            </a:r>
            <a:r>
              <a:rPr lang="cs-CZ" sz="2100" dirty="0" smtClean="0">
                <a:solidFill>
                  <a:srgbClr val="FFC000"/>
                </a:solidFill>
              </a:rPr>
              <a:t>:</a:t>
            </a:r>
          </a:p>
          <a:p>
            <a:pPr marL="0" indent="0" algn="ctr">
              <a:buNone/>
            </a:pPr>
            <a:r>
              <a:rPr lang="cs-CZ" sz="2100" dirty="0" smtClean="0">
                <a:solidFill>
                  <a:schemeClr val="bg1"/>
                </a:solidFill>
              </a:rPr>
              <a:t> „</a:t>
            </a:r>
            <a:r>
              <a:rPr lang="cs-CZ" sz="2100" i="1" dirty="0" smtClean="0">
                <a:solidFill>
                  <a:schemeClr val="bg1"/>
                </a:solidFill>
              </a:rPr>
              <a:t>…</a:t>
            </a:r>
            <a:r>
              <a:rPr lang="en-US" sz="2100" i="1" dirty="0" err="1" smtClean="0">
                <a:solidFill>
                  <a:schemeClr val="bg1"/>
                </a:solidFill>
              </a:rPr>
              <a:t>jeopardises</a:t>
            </a:r>
            <a:r>
              <a:rPr lang="en-US" sz="2100" i="1" dirty="0" smtClean="0">
                <a:solidFill>
                  <a:schemeClr val="bg1"/>
                </a:solidFill>
              </a:rPr>
              <a:t> </a:t>
            </a:r>
            <a:r>
              <a:rPr lang="en-US" sz="2100" i="1" dirty="0">
                <a:solidFill>
                  <a:schemeClr val="bg1"/>
                </a:solidFill>
              </a:rPr>
              <a:t>the viability of the publication of academic research</a:t>
            </a:r>
            <a:r>
              <a:rPr lang="en-US" sz="2100" i="1" dirty="0" smtClean="0">
                <a:solidFill>
                  <a:schemeClr val="bg1"/>
                </a:solidFill>
              </a:rPr>
              <a:t>.</a:t>
            </a:r>
            <a:r>
              <a:rPr lang="cs-CZ" sz="2100" dirty="0" smtClean="0">
                <a:solidFill>
                  <a:schemeClr val="bg1"/>
                </a:solidFill>
              </a:rPr>
              <a:t>“</a:t>
            </a:r>
          </a:p>
          <a:p>
            <a:pPr marL="0" indent="0" algn="ctr">
              <a:buNone/>
            </a:pPr>
            <a:endParaRPr lang="cs-CZ" sz="2100" dirty="0" smtClean="0">
              <a:solidFill>
                <a:schemeClr val="bg1"/>
              </a:solidFill>
            </a:endParaRPr>
          </a:p>
          <a:p>
            <a:pPr marL="0" indent="0" algn="ctr">
              <a:buNone/>
            </a:pPr>
            <a:r>
              <a:rPr lang="cs-CZ" sz="2100" dirty="0" smtClean="0">
                <a:solidFill>
                  <a:srgbClr val="FFC000"/>
                </a:solidFill>
              </a:rPr>
              <a:t>politika EK:</a:t>
            </a:r>
          </a:p>
          <a:p>
            <a:pPr marL="0" indent="0" algn="ctr">
              <a:buNone/>
            </a:pPr>
            <a:r>
              <a:rPr lang="cs-CZ" sz="2100" dirty="0" smtClean="0">
                <a:solidFill>
                  <a:schemeClr val="bg1"/>
                </a:solidFill>
              </a:rPr>
              <a:t> „</a:t>
            </a:r>
            <a:r>
              <a:rPr lang="cs-CZ" sz="2100" i="1" dirty="0" smtClean="0">
                <a:solidFill>
                  <a:schemeClr val="bg1"/>
                </a:solidFill>
              </a:rPr>
              <a:t>…</a:t>
            </a:r>
            <a:r>
              <a:rPr lang="en-US" sz="2100" i="1" dirty="0">
                <a:solidFill>
                  <a:schemeClr val="bg1"/>
                </a:solidFill>
              </a:rPr>
              <a:t>But if the tendency is to go for Green instead of Gold in many countries as the superficially easy option, I think we will come to regret it. Especially if the EU maintains its position of allowing only 6 or 12 months embargo periods even when there is no funding to pay for Gold</a:t>
            </a:r>
            <a:r>
              <a:rPr lang="en-US" sz="2100" i="1" dirty="0" smtClean="0">
                <a:solidFill>
                  <a:schemeClr val="bg1"/>
                </a:solidFill>
              </a:rPr>
              <a:t>.</a:t>
            </a:r>
            <a:r>
              <a:rPr lang="cs-CZ" sz="2100" dirty="0" smtClean="0">
                <a:solidFill>
                  <a:schemeClr val="bg1"/>
                </a:solidFill>
              </a:rPr>
              <a:t>“</a:t>
            </a:r>
            <a:endParaRPr lang="cs-CZ" sz="2100" dirty="0">
              <a:solidFill>
                <a:schemeClr val="bg1"/>
              </a:solidFill>
            </a:endParaRPr>
          </a:p>
          <a:p>
            <a:endParaRPr lang="cs-CZ" sz="19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5511255"/>
            <a:ext cx="6505575"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94794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79512" y="1556792"/>
            <a:ext cx="4248472" cy="2954759"/>
          </a:xfrm>
        </p:spPr>
        <p:txBody>
          <a:bodyPr>
            <a:noAutofit/>
          </a:bodyPr>
          <a:lstStyle/>
          <a:p>
            <a:r>
              <a:rPr lang="cs-CZ" sz="7200" b="1" dirty="0" smtClean="0">
                <a:solidFill>
                  <a:srgbClr val="FFC000"/>
                </a:solidFill>
              </a:rPr>
              <a:t>II.</a:t>
            </a:r>
            <a:br>
              <a:rPr lang="cs-CZ" sz="7200" b="1" dirty="0" smtClean="0">
                <a:solidFill>
                  <a:srgbClr val="FFC000"/>
                </a:solidFill>
              </a:rPr>
            </a:br>
            <a:r>
              <a:rPr lang="cs-CZ" sz="7200" b="1" dirty="0" smtClean="0">
                <a:solidFill>
                  <a:srgbClr val="FFC000"/>
                </a:solidFill>
              </a:rPr>
              <a:t>idealisté</a:t>
            </a:r>
            <a:endParaRPr lang="cs-CZ" sz="7200" b="1" dirty="0">
              <a:solidFill>
                <a:srgbClr val="FFC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6168" y="1836017"/>
            <a:ext cx="3918967" cy="292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5286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err="1" smtClean="0">
                <a:solidFill>
                  <a:srgbClr val="FFC000"/>
                </a:solidFill>
              </a:rPr>
              <a:t>Glyn</a:t>
            </a:r>
            <a:r>
              <a:rPr lang="cs-CZ" b="1" dirty="0" smtClean="0">
                <a:solidFill>
                  <a:srgbClr val="FFC000"/>
                </a:solidFill>
              </a:rPr>
              <a:t> </a:t>
            </a:r>
            <a:r>
              <a:rPr lang="cs-CZ" b="1" dirty="0" err="1" smtClean="0">
                <a:solidFill>
                  <a:srgbClr val="FFC000"/>
                </a:solidFill>
              </a:rPr>
              <a:t>Moody</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(novinář)</a:t>
            </a:r>
            <a:endParaRPr lang="cs-CZ" b="1" dirty="0">
              <a:solidFill>
                <a:srgbClr val="FFC000"/>
              </a:solidFill>
            </a:endParaRPr>
          </a:p>
        </p:txBody>
      </p:sp>
      <p:sp>
        <p:nvSpPr>
          <p:cNvPr id="3" name="Zástupný symbol pro obsah 2"/>
          <p:cNvSpPr>
            <a:spLocks noGrp="1"/>
          </p:cNvSpPr>
          <p:nvPr>
            <p:ph idx="1"/>
          </p:nvPr>
        </p:nvSpPr>
        <p:spPr>
          <a:xfrm>
            <a:off x="467544" y="1484784"/>
            <a:ext cx="8229600" cy="4525963"/>
          </a:xfrm>
        </p:spPr>
        <p:txBody>
          <a:bodyPr>
            <a:normAutofit/>
          </a:bodyPr>
          <a:lstStyle/>
          <a:p>
            <a:r>
              <a:rPr lang="cs-CZ" sz="1900" dirty="0" smtClean="0">
                <a:solidFill>
                  <a:schemeClr val="bg1">
                    <a:lumMod val="85000"/>
                  </a:schemeClr>
                </a:solidFill>
              </a:rPr>
              <a:t>OA vs. open software</a:t>
            </a:r>
          </a:p>
          <a:p>
            <a:r>
              <a:rPr lang="cs-CZ" sz="1900" dirty="0" smtClean="0">
                <a:solidFill>
                  <a:schemeClr val="bg1">
                    <a:lumMod val="85000"/>
                  </a:schemeClr>
                </a:solidFill>
              </a:rPr>
              <a:t>„</a:t>
            </a:r>
            <a:r>
              <a:rPr lang="cs-CZ" sz="1900" dirty="0" err="1" smtClean="0">
                <a:solidFill>
                  <a:schemeClr val="bg1">
                    <a:lumMod val="85000"/>
                  </a:schemeClr>
                </a:solidFill>
              </a:rPr>
              <a:t>sharing</a:t>
            </a:r>
            <a:r>
              <a:rPr lang="cs-CZ" sz="1900" dirty="0" smtClean="0">
                <a:solidFill>
                  <a:schemeClr val="bg1">
                    <a:lumMod val="85000"/>
                  </a:schemeClr>
                </a:solidFill>
              </a:rPr>
              <a:t> as a </a:t>
            </a:r>
            <a:r>
              <a:rPr lang="cs-CZ" sz="1900" dirty="0" err="1" smtClean="0">
                <a:solidFill>
                  <a:schemeClr val="bg1">
                    <a:lumMod val="85000"/>
                  </a:schemeClr>
                </a:solidFill>
              </a:rPr>
              <a:t>moral</a:t>
            </a:r>
            <a:r>
              <a:rPr lang="cs-CZ" sz="1900" dirty="0" smtClean="0">
                <a:solidFill>
                  <a:schemeClr val="bg1">
                    <a:lumMod val="85000"/>
                  </a:schemeClr>
                </a:solidFill>
              </a:rPr>
              <a:t> imperative“</a:t>
            </a:r>
          </a:p>
          <a:p>
            <a:r>
              <a:rPr lang="cs-CZ" sz="1900" dirty="0" smtClean="0">
                <a:solidFill>
                  <a:schemeClr val="bg1">
                    <a:lumMod val="85000"/>
                  </a:schemeClr>
                </a:solidFill>
              </a:rPr>
              <a:t>vydavatelé </a:t>
            </a:r>
            <a:r>
              <a:rPr lang="cs-CZ" sz="1900" dirty="0">
                <a:solidFill>
                  <a:schemeClr val="bg1">
                    <a:lumMod val="85000"/>
                  </a:schemeClr>
                </a:solidFill>
              </a:rPr>
              <a:t>by </a:t>
            </a:r>
            <a:r>
              <a:rPr lang="cs-CZ" sz="1900" dirty="0" smtClean="0">
                <a:solidFill>
                  <a:schemeClr val="bg1">
                    <a:lumMod val="85000"/>
                  </a:schemeClr>
                </a:solidFill>
              </a:rPr>
              <a:t>měli </a:t>
            </a:r>
            <a:r>
              <a:rPr lang="cs-CZ" sz="1900" dirty="0">
                <a:solidFill>
                  <a:schemeClr val="bg1">
                    <a:lumMod val="85000"/>
                  </a:schemeClr>
                </a:solidFill>
              </a:rPr>
              <a:t>generovat příjmy tím, </a:t>
            </a:r>
            <a:r>
              <a:rPr lang="cs-CZ" sz="1900" dirty="0" smtClean="0">
                <a:solidFill>
                  <a:schemeClr val="bg1">
                    <a:lumMod val="85000"/>
                  </a:schemeClr>
                </a:solidFill>
              </a:rPr>
              <a:t>že nabízejí další služby </a:t>
            </a:r>
            <a:r>
              <a:rPr lang="cs-CZ" sz="1900" dirty="0">
                <a:solidFill>
                  <a:schemeClr val="bg1">
                    <a:lumMod val="85000"/>
                  </a:schemeClr>
                </a:solidFill>
              </a:rPr>
              <a:t>pro publikace, nikoliv samotné </a:t>
            </a:r>
            <a:r>
              <a:rPr lang="cs-CZ" sz="1900" dirty="0" smtClean="0">
                <a:solidFill>
                  <a:schemeClr val="bg1">
                    <a:lumMod val="85000"/>
                  </a:schemeClr>
                </a:solidFill>
              </a:rPr>
              <a:t>publikace</a:t>
            </a:r>
          </a:p>
          <a:p>
            <a:r>
              <a:rPr lang="cs-CZ" sz="1900" dirty="0" smtClean="0">
                <a:solidFill>
                  <a:schemeClr val="bg1">
                    <a:lumMod val="85000"/>
                  </a:schemeClr>
                </a:solidFill>
              </a:rPr>
              <a:t>ZEN - </a:t>
            </a:r>
            <a:r>
              <a:rPr lang="cs-CZ" sz="1900" dirty="0" err="1">
                <a:solidFill>
                  <a:schemeClr val="bg1">
                    <a:lumMod val="85000"/>
                  </a:schemeClr>
                </a:solidFill>
              </a:rPr>
              <a:t>Z</a:t>
            </a:r>
            <a:r>
              <a:rPr lang="cs-CZ" sz="1900" dirty="0" err="1" smtClean="0">
                <a:solidFill>
                  <a:schemeClr val="bg1">
                    <a:lumMod val="85000"/>
                  </a:schemeClr>
                </a:solidFill>
              </a:rPr>
              <a:t>ero</a:t>
            </a:r>
            <a:r>
              <a:rPr lang="cs-CZ" sz="1900" dirty="0" smtClean="0">
                <a:solidFill>
                  <a:schemeClr val="bg1">
                    <a:lumMod val="85000"/>
                  </a:schemeClr>
                </a:solidFill>
              </a:rPr>
              <a:t> Embargo </a:t>
            </a:r>
            <a:r>
              <a:rPr lang="cs-CZ" sz="1900" dirty="0" err="1">
                <a:solidFill>
                  <a:schemeClr val="bg1">
                    <a:lumMod val="85000"/>
                  </a:schemeClr>
                </a:solidFill>
              </a:rPr>
              <a:t>N</a:t>
            </a:r>
            <a:r>
              <a:rPr lang="cs-CZ" sz="1900" dirty="0" err="1" smtClean="0">
                <a:solidFill>
                  <a:schemeClr val="bg1">
                    <a:lumMod val="85000"/>
                  </a:schemeClr>
                </a:solidFill>
              </a:rPr>
              <a:t>ow</a:t>
            </a:r>
            <a:r>
              <a:rPr lang="cs-CZ" sz="1900" dirty="0" smtClean="0">
                <a:solidFill>
                  <a:schemeClr val="bg1">
                    <a:lumMod val="85000"/>
                  </a:schemeClr>
                </a:solidFill>
              </a:rPr>
              <a:t>!</a:t>
            </a:r>
          </a:p>
          <a:p>
            <a:r>
              <a:rPr lang="cs-CZ" sz="1900" dirty="0" smtClean="0">
                <a:solidFill>
                  <a:schemeClr val="bg1">
                    <a:lumMod val="85000"/>
                  </a:schemeClr>
                </a:solidFill>
              </a:rPr>
              <a:t>OA data + patenty</a:t>
            </a:r>
            <a:endParaRPr lang="cs-CZ" sz="19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538" y="2862724"/>
            <a:ext cx="5072462" cy="3783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ovéPole 4"/>
          <p:cNvSpPr txBox="1"/>
          <p:nvPr/>
        </p:nvSpPr>
        <p:spPr>
          <a:xfrm>
            <a:off x="4427984" y="6558132"/>
            <a:ext cx="4837353" cy="307777"/>
          </a:xfrm>
          <a:prstGeom prst="rect">
            <a:avLst/>
          </a:prstGeom>
          <a:noFill/>
        </p:spPr>
        <p:txBody>
          <a:bodyPr wrap="square" rtlCol="0">
            <a:spAutoFit/>
          </a:bodyPr>
          <a:lstStyle/>
          <a:p>
            <a:r>
              <a:rPr lang="cs-CZ" sz="1400" dirty="0">
                <a:hlinkClick r:id="rId3"/>
              </a:rPr>
              <a:t>http://www.slideshare.net/slideshow/embed_code/28857004#</a:t>
            </a:r>
            <a:endParaRPr lang="cs-CZ" sz="1400" dirty="0"/>
          </a:p>
        </p:txBody>
      </p:sp>
    </p:spTree>
    <p:extLst>
      <p:ext uri="{BB962C8B-B14F-4D97-AF65-F5344CB8AC3E}">
        <p14:creationId xmlns:p14="http://schemas.microsoft.com/office/powerpoint/2010/main" val="3783610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188640"/>
            <a:ext cx="8229600" cy="6264696"/>
          </a:xfrm>
        </p:spPr>
        <p:txBody>
          <a:bodyPr>
            <a:normAutofit fontScale="70000" lnSpcReduction="20000"/>
          </a:bodyPr>
          <a:lstStyle/>
          <a:p>
            <a:pPr marL="0" indent="0">
              <a:buNone/>
            </a:pPr>
            <a:r>
              <a:rPr lang="en-US" dirty="0" smtClean="0"/>
              <a:t>Clay </a:t>
            </a:r>
            <a:r>
              <a:rPr lang="en-US" dirty="0" err="1" smtClean="0"/>
              <a:t>Shirky</a:t>
            </a:r>
            <a:r>
              <a:rPr lang="cs-CZ" dirty="0" smtClean="0"/>
              <a:t>:</a:t>
            </a:r>
            <a:endParaRPr lang="en-US" dirty="0"/>
          </a:p>
          <a:p>
            <a:pPr marL="0" indent="0">
              <a:buNone/>
            </a:pPr>
            <a:r>
              <a:rPr lang="cs-CZ" i="1" dirty="0" smtClean="0"/>
              <a:t>„</a:t>
            </a:r>
            <a:r>
              <a:rPr lang="en-US" i="1" dirty="0" smtClean="0"/>
              <a:t>Publishing </a:t>
            </a:r>
            <a:r>
              <a:rPr lang="en-US" i="1" dirty="0"/>
              <a:t>is not evolving. Publishing </a:t>
            </a:r>
            <a:r>
              <a:rPr lang="en-US" i="1" dirty="0">
                <a:solidFill>
                  <a:srgbClr val="FFC000"/>
                </a:solidFill>
              </a:rPr>
              <a:t>is going away</a:t>
            </a:r>
            <a:r>
              <a:rPr lang="en-US" i="1" dirty="0"/>
              <a:t>. Because the word “publishing” means a cadre of professionals who are taking on the incredible difficulty and complexity and expense of making something public. </a:t>
            </a:r>
            <a:r>
              <a:rPr lang="en-US" i="1" dirty="0">
                <a:solidFill>
                  <a:srgbClr val="FFC000"/>
                </a:solidFill>
              </a:rPr>
              <a:t>That’s not a job anymore. That’s a button.</a:t>
            </a:r>
            <a:r>
              <a:rPr lang="en-US" i="1" dirty="0"/>
              <a:t> There’s a button that says “publish,” and when you press it, it’s done.</a:t>
            </a:r>
            <a:endParaRPr lang="en-US" dirty="0"/>
          </a:p>
          <a:p>
            <a:pPr marL="0" indent="0">
              <a:buNone/>
            </a:pPr>
            <a:r>
              <a:rPr lang="en-US" i="1" dirty="0"/>
              <a:t>In ye olden times of 1997, it was difficult and expensive to make things public, and it was easy and cheap to keep things private. Privacy was the default setting. We had a class of people called publishers because it took special professional skill to make words and images visible to the public. Now it doesn’t take professional skills. It doesn’t take any skills. </a:t>
            </a:r>
            <a:r>
              <a:rPr lang="en-US" i="1" dirty="0">
                <a:solidFill>
                  <a:srgbClr val="FFC000"/>
                </a:solidFill>
              </a:rPr>
              <a:t>It takes a </a:t>
            </a:r>
            <a:r>
              <a:rPr lang="en-US" i="1" dirty="0" err="1">
                <a:solidFill>
                  <a:srgbClr val="FFC000"/>
                </a:solidFill>
              </a:rPr>
              <a:t>Wordpress</a:t>
            </a:r>
            <a:r>
              <a:rPr lang="en-US" i="1" dirty="0">
                <a:solidFill>
                  <a:srgbClr val="FFC000"/>
                </a:solidFill>
              </a:rPr>
              <a:t> install.</a:t>
            </a:r>
          </a:p>
          <a:p>
            <a:pPr marL="0" indent="0">
              <a:buNone/>
            </a:pPr>
            <a:r>
              <a:rPr lang="en-US" i="1" dirty="0"/>
              <a:t>The question isn’t what happens to publishing — the entire category has been evacuated. The question is, what are the parent professions needed around writing? Publishing isn’t one of them. </a:t>
            </a:r>
            <a:r>
              <a:rPr lang="en-US" i="1" dirty="0">
                <a:solidFill>
                  <a:srgbClr val="FFC000"/>
                </a:solidFill>
              </a:rPr>
              <a:t>Editing, we need</a:t>
            </a:r>
            <a:r>
              <a:rPr lang="en-US" i="1" dirty="0"/>
              <a:t>, desperately. </a:t>
            </a:r>
            <a:r>
              <a:rPr lang="en-US" i="1" dirty="0">
                <a:solidFill>
                  <a:srgbClr val="FFC000"/>
                </a:solidFill>
              </a:rPr>
              <a:t>Fact-checking, we need</a:t>
            </a:r>
            <a:r>
              <a:rPr lang="en-US" i="1" dirty="0"/>
              <a:t>. For some kinds of long-form texts, </a:t>
            </a:r>
            <a:r>
              <a:rPr lang="en-US" i="1" dirty="0">
                <a:solidFill>
                  <a:srgbClr val="FFC000"/>
                </a:solidFill>
              </a:rPr>
              <a:t>we need designers</a:t>
            </a:r>
            <a:r>
              <a:rPr lang="en-US" i="1" dirty="0"/>
              <a:t>. Will we have a movie-studio kind of setup, where you have one class of cinematographers over here and another class of art directors over there, and you hire them and put them together for different projects, or is all of that stuff going to be bundled under one roof? We don’t know yet. But </a:t>
            </a:r>
            <a:r>
              <a:rPr lang="en-US" i="1" dirty="0">
                <a:solidFill>
                  <a:srgbClr val="FFC000"/>
                </a:solidFill>
              </a:rPr>
              <a:t>the publishing apparatus is gone</a:t>
            </a:r>
            <a:r>
              <a:rPr lang="en-US" i="1" dirty="0" smtClean="0"/>
              <a:t>.</a:t>
            </a:r>
            <a:r>
              <a:rPr lang="cs-CZ" i="1" dirty="0" smtClean="0"/>
              <a:t>“</a:t>
            </a:r>
            <a:endParaRPr lang="en-US" dirty="0"/>
          </a:p>
          <a:p>
            <a:endParaRPr lang="cs-CZ" dirty="0"/>
          </a:p>
        </p:txBody>
      </p:sp>
      <p:sp>
        <p:nvSpPr>
          <p:cNvPr id="4" name="TextovéPole 3"/>
          <p:cNvSpPr txBox="1"/>
          <p:nvPr/>
        </p:nvSpPr>
        <p:spPr>
          <a:xfrm>
            <a:off x="1691680" y="6381328"/>
            <a:ext cx="7452320" cy="369332"/>
          </a:xfrm>
          <a:prstGeom prst="rect">
            <a:avLst/>
          </a:prstGeom>
          <a:noFill/>
        </p:spPr>
        <p:txBody>
          <a:bodyPr wrap="square" rtlCol="0">
            <a:spAutoFit/>
          </a:bodyPr>
          <a:lstStyle/>
          <a:p>
            <a:r>
              <a:rPr lang="cs-CZ" dirty="0">
                <a:hlinkClick r:id="rId2"/>
              </a:rPr>
              <a:t>http://blog.findings.com/post/20527246081/how-we-will-read-clay-shirky</a:t>
            </a:r>
            <a:endParaRPr lang="cs-CZ" dirty="0"/>
          </a:p>
        </p:txBody>
      </p:sp>
    </p:spTree>
    <p:extLst>
      <p:ext uri="{BB962C8B-B14F-4D97-AF65-F5344CB8AC3E}">
        <p14:creationId xmlns:p14="http://schemas.microsoft.com/office/powerpoint/2010/main" val="2503104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smtClean="0">
                <a:solidFill>
                  <a:srgbClr val="FFC000"/>
                </a:solidFill>
              </a:rPr>
              <a:t>Ulrich </a:t>
            </a:r>
            <a:r>
              <a:rPr lang="cs-CZ" b="1" dirty="0" err="1" smtClean="0">
                <a:solidFill>
                  <a:srgbClr val="FFC000"/>
                </a:solidFill>
              </a:rPr>
              <a:t>Pöschl</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a:t>
            </a:r>
            <a:r>
              <a:rPr lang="cs-CZ" sz="2200" b="1" dirty="0" err="1" smtClean="0">
                <a:solidFill>
                  <a:schemeClr val="bg1">
                    <a:lumMod val="50000"/>
                  </a:schemeClr>
                </a:solidFill>
              </a:rPr>
              <a:t>Multiphase</a:t>
            </a:r>
            <a:r>
              <a:rPr lang="cs-CZ" sz="2200" b="1" dirty="0" smtClean="0">
                <a:solidFill>
                  <a:schemeClr val="bg1">
                    <a:lumMod val="50000"/>
                  </a:schemeClr>
                </a:solidFill>
              </a:rPr>
              <a:t> </a:t>
            </a:r>
            <a:r>
              <a:rPr lang="cs-CZ" sz="2200" b="1" dirty="0" err="1" smtClean="0">
                <a:solidFill>
                  <a:schemeClr val="bg1">
                    <a:lumMod val="50000"/>
                  </a:schemeClr>
                </a:solidFill>
              </a:rPr>
              <a:t>Chemistry</a:t>
            </a:r>
            <a:r>
              <a:rPr lang="cs-CZ" sz="2200" b="1" dirty="0" smtClean="0">
                <a:solidFill>
                  <a:schemeClr val="bg1">
                    <a:lumMod val="50000"/>
                  </a:schemeClr>
                </a:solidFill>
              </a:rPr>
              <a:t> Department, Max Planck Institute)</a:t>
            </a:r>
            <a:endParaRPr lang="cs-CZ" b="1" dirty="0">
              <a:solidFill>
                <a:srgbClr val="FFC000"/>
              </a:solidFill>
            </a:endParaRPr>
          </a:p>
        </p:txBody>
      </p:sp>
      <p:sp>
        <p:nvSpPr>
          <p:cNvPr id="3" name="Zástupný symbol pro obsah 2"/>
          <p:cNvSpPr>
            <a:spLocks noGrp="1"/>
          </p:cNvSpPr>
          <p:nvPr>
            <p:ph idx="1"/>
          </p:nvPr>
        </p:nvSpPr>
        <p:spPr/>
        <p:txBody>
          <a:bodyPr>
            <a:normAutofit/>
          </a:bodyPr>
          <a:lstStyle/>
          <a:p>
            <a:pPr marL="0" indent="0" algn="ctr">
              <a:buNone/>
            </a:pPr>
            <a:r>
              <a:rPr lang="cs-CZ" sz="1900" dirty="0" smtClean="0">
                <a:solidFill>
                  <a:schemeClr val="bg1"/>
                </a:solidFill>
              </a:rPr>
              <a:t>OA </a:t>
            </a:r>
            <a:r>
              <a:rPr lang="cs-CZ" sz="1900" dirty="0" err="1" smtClean="0">
                <a:solidFill>
                  <a:schemeClr val="bg1"/>
                </a:solidFill>
              </a:rPr>
              <a:t>archiving</a:t>
            </a:r>
            <a:r>
              <a:rPr lang="cs-CZ" sz="1900" dirty="0" smtClean="0">
                <a:solidFill>
                  <a:schemeClr val="bg1"/>
                </a:solidFill>
              </a:rPr>
              <a:t> vs. Green </a:t>
            </a:r>
            <a:r>
              <a:rPr lang="cs-CZ" sz="1900" dirty="0" err="1" smtClean="0">
                <a:solidFill>
                  <a:schemeClr val="bg1"/>
                </a:solidFill>
              </a:rPr>
              <a:t>road</a:t>
            </a:r>
            <a:endParaRPr lang="cs-CZ" sz="1900" dirty="0" smtClean="0">
              <a:solidFill>
                <a:schemeClr val="bg1"/>
              </a:solidFill>
            </a:endParaRPr>
          </a:p>
          <a:p>
            <a:pPr marL="0" indent="0" algn="ctr">
              <a:buNone/>
            </a:pPr>
            <a:r>
              <a:rPr lang="cs-CZ" sz="1900" dirty="0" smtClean="0">
                <a:solidFill>
                  <a:schemeClr val="bg1"/>
                </a:solidFill>
              </a:rPr>
              <a:t>OA </a:t>
            </a:r>
            <a:r>
              <a:rPr lang="cs-CZ" sz="1900" dirty="0" err="1" smtClean="0">
                <a:solidFill>
                  <a:schemeClr val="bg1"/>
                </a:solidFill>
              </a:rPr>
              <a:t>publishing</a:t>
            </a:r>
            <a:r>
              <a:rPr lang="cs-CZ" sz="1900" dirty="0" smtClean="0">
                <a:solidFill>
                  <a:schemeClr val="bg1"/>
                </a:solidFill>
              </a:rPr>
              <a:t> vs. Gold </a:t>
            </a:r>
            <a:r>
              <a:rPr lang="cs-CZ" sz="1900" dirty="0" err="1" smtClean="0">
                <a:solidFill>
                  <a:schemeClr val="bg1"/>
                </a:solidFill>
              </a:rPr>
              <a:t>road</a:t>
            </a:r>
            <a:endParaRPr lang="cs-CZ" sz="1900" dirty="0" smtClean="0">
              <a:solidFill>
                <a:schemeClr val="bg1"/>
              </a:solidFill>
            </a:endParaRPr>
          </a:p>
          <a:p>
            <a:endParaRPr lang="cs-CZ" sz="1900" dirty="0" smtClean="0">
              <a:solidFill>
                <a:schemeClr val="bg1"/>
              </a:solidFill>
            </a:endParaRPr>
          </a:p>
          <a:p>
            <a:r>
              <a:rPr lang="cs-CZ" sz="1900" dirty="0" smtClean="0">
                <a:solidFill>
                  <a:schemeClr val="bg1"/>
                </a:solidFill>
              </a:rPr>
              <a:t>„</a:t>
            </a:r>
            <a:r>
              <a:rPr lang="cs-CZ" sz="1900" i="1" dirty="0" err="1" smtClean="0">
                <a:solidFill>
                  <a:schemeClr val="bg1"/>
                </a:solidFill>
              </a:rPr>
              <a:t>Cut</a:t>
            </a:r>
            <a:r>
              <a:rPr lang="cs-CZ" sz="1900" i="1" dirty="0" smtClean="0">
                <a:solidFill>
                  <a:schemeClr val="bg1"/>
                </a:solidFill>
              </a:rPr>
              <a:t> </a:t>
            </a:r>
            <a:r>
              <a:rPr lang="cs-CZ" sz="1900" i="1" dirty="0" err="1" smtClean="0">
                <a:solidFill>
                  <a:schemeClr val="bg1"/>
                </a:solidFill>
              </a:rPr>
              <a:t>subscription</a:t>
            </a:r>
            <a:r>
              <a:rPr lang="cs-CZ" sz="1900" i="1" dirty="0" smtClean="0">
                <a:solidFill>
                  <a:schemeClr val="bg1"/>
                </a:solidFill>
              </a:rPr>
              <a:t> budget to 20-30 %“</a:t>
            </a:r>
          </a:p>
          <a:p>
            <a:endParaRPr lang="cs-CZ" sz="1900" i="1" dirty="0" smtClean="0">
              <a:solidFill>
                <a:schemeClr val="bg1"/>
              </a:solidFill>
            </a:endParaRPr>
          </a:p>
          <a:p>
            <a:r>
              <a:rPr lang="cs-CZ" sz="1900" dirty="0">
                <a:solidFill>
                  <a:schemeClr val="bg1"/>
                </a:solidFill>
              </a:rPr>
              <a:t>predátoři nejsou důsledkem OA, ale naopak existují kvůli absenci OA (absence otevřenosti, průhlednosti recenzního řízení atd</a:t>
            </a:r>
            <a:r>
              <a:rPr lang="cs-CZ" sz="1900" dirty="0" smtClean="0">
                <a:solidFill>
                  <a:schemeClr val="bg1"/>
                </a:solidFill>
              </a:rPr>
              <a:t>.)</a:t>
            </a:r>
          </a:p>
          <a:p>
            <a:r>
              <a:rPr lang="cs-CZ" sz="1900" dirty="0">
                <a:solidFill>
                  <a:schemeClr val="bg1"/>
                </a:solidFill>
              </a:rPr>
              <a:t>OA časopis </a:t>
            </a:r>
            <a:r>
              <a:rPr lang="cs-CZ" sz="1900" dirty="0" err="1">
                <a:solidFill>
                  <a:schemeClr val="bg1"/>
                </a:solidFill>
              </a:rPr>
              <a:t>Atmospheric</a:t>
            </a:r>
            <a:r>
              <a:rPr lang="cs-CZ" sz="1900" dirty="0">
                <a:solidFill>
                  <a:schemeClr val="bg1"/>
                </a:solidFill>
              </a:rPr>
              <a:t> </a:t>
            </a:r>
            <a:r>
              <a:rPr lang="cs-CZ" sz="1900" dirty="0" err="1">
                <a:solidFill>
                  <a:schemeClr val="bg1"/>
                </a:solidFill>
              </a:rPr>
              <a:t>Chemistry</a:t>
            </a:r>
            <a:r>
              <a:rPr lang="cs-CZ" sz="1900" dirty="0">
                <a:solidFill>
                  <a:schemeClr val="bg1"/>
                </a:solidFill>
              </a:rPr>
              <a:t> and </a:t>
            </a:r>
            <a:r>
              <a:rPr lang="cs-CZ" sz="1900" dirty="0" err="1">
                <a:solidFill>
                  <a:schemeClr val="bg1"/>
                </a:solidFill>
              </a:rPr>
              <a:t>Physics</a:t>
            </a:r>
            <a:r>
              <a:rPr lang="cs-CZ" sz="1900" dirty="0">
                <a:solidFill>
                  <a:schemeClr val="bg1"/>
                </a:solidFill>
              </a:rPr>
              <a:t>  (</a:t>
            </a:r>
            <a:r>
              <a:rPr lang="cs-CZ" sz="1900" dirty="0" err="1">
                <a:solidFill>
                  <a:schemeClr val="bg1"/>
                </a:solidFill>
              </a:rPr>
              <a:t>multi-stage</a:t>
            </a:r>
            <a:r>
              <a:rPr lang="cs-CZ" sz="1900" dirty="0">
                <a:solidFill>
                  <a:schemeClr val="bg1"/>
                </a:solidFill>
              </a:rPr>
              <a:t> open peer-</a:t>
            </a:r>
            <a:r>
              <a:rPr lang="cs-CZ" sz="1900" dirty="0" err="1">
                <a:solidFill>
                  <a:schemeClr val="bg1"/>
                </a:solidFill>
              </a:rPr>
              <a:t>review</a:t>
            </a:r>
            <a:r>
              <a:rPr lang="cs-CZ" sz="1900" dirty="0">
                <a:solidFill>
                  <a:schemeClr val="bg1"/>
                </a:solidFill>
              </a:rPr>
              <a:t>)otevřené post-</a:t>
            </a:r>
            <a:r>
              <a:rPr lang="cs-CZ" sz="1900" dirty="0" err="1">
                <a:solidFill>
                  <a:schemeClr val="bg1"/>
                </a:solidFill>
              </a:rPr>
              <a:t>publication</a:t>
            </a:r>
            <a:r>
              <a:rPr lang="cs-CZ" sz="1900" dirty="0">
                <a:solidFill>
                  <a:schemeClr val="bg1"/>
                </a:solidFill>
              </a:rPr>
              <a:t> </a:t>
            </a:r>
            <a:r>
              <a:rPr lang="cs-CZ" sz="1900" dirty="0" err="1">
                <a:solidFill>
                  <a:schemeClr val="bg1"/>
                </a:solidFill>
              </a:rPr>
              <a:t>review</a:t>
            </a:r>
            <a:endParaRPr lang="cs-CZ" sz="1900" dirty="0">
              <a:solidFill>
                <a:schemeClr val="bg1"/>
              </a:solidFill>
            </a:endParaRPr>
          </a:p>
          <a:p>
            <a:endParaRPr lang="cs-CZ" sz="1900" dirty="0">
              <a:solidFill>
                <a:schemeClr val="bg1"/>
              </a:solidFill>
            </a:endParaRPr>
          </a:p>
        </p:txBody>
      </p:sp>
    </p:spTree>
    <p:extLst>
      <p:ext uri="{BB962C8B-B14F-4D97-AF65-F5344CB8AC3E}">
        <p14:creationId xmlns:p14="http://schemas.microsoft.com/office/powerpoint/2010/main" val="33092249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11"/>
            <a:ext cx="9144000" cy="6175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ovéPole 4"/>
          <p:cNvSpPr txBox="1"/>
          <p:nvPr/>
        </p:nvSpPr>
        <p:spPr>
          <a:xfrm>
            <a:off x="2339752" y="6233140"/>
            <a:ext cx="6804248" cy="584775"/>
          </a:xfrm>
          <a:prstGeom prst="rect">
            <a:avLst/>
          </a:prstGeom>
          <a:noFill/>
        </p:spPr>
        <p:txBody>
          <a:bodyPr wrap="square" rtlCol="0">
            <a:spAutoFit/>
          </a:bodyPr>
          <a:lstStyle/>
          <a:p>
            <a:r>
              <a:rPr lang="cs-CZ" sz="1600" dirty="0"/>
              <a:t>http://</a:t>
            </a:r>
            <a:r>
              <a:rPr lang="cs-CZ" sz="1600" dirty="0" smtClean="0"/>
              <a:t>www.frontiersin.org/Journal/DownloadFile.ashx?pdf=1&amp;FileId=82683&amp;articleId=12032&amp;Version=1&amp;ContentTypeId=21&amp;FileName=fncom-06-00033.pdf </a:t>
            </a:r>
            <a:endParaRPr lang="cs-CZ" sz="1600" dirty="0"/>
          </a:p>
        </p:txBody>
      </p:sp>
    </p:spTree>
    <p:extLst>
      <p:ext uri="{BB962C8B-B14F-4D97-AF65-F5344CB8AC3E}">
        <p14:creationId xmlns:p14="http://schemas.microsoft.com/office/powerpoint/2010/main" val="1774019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smtClean="0">
                <a:solidFill>
                  <a:srgbClr val="FFC000"/>
                </a:solidFill>
              </a:rPr>
              <a:t>Mike </a:t>
            </a:r>
            <a:r>
              <a:rPr lang="cs-CZ" b="1" dirty="0" err="1" smtClean="0">
                <a:solidFill>
                  <a:srgbClr val="FFC000"/>
                </a:solidFill>
              </a:rPr>
              <a:t>Taylor</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(University </a:t>
            </a:r>
            <a:r>
              <a:rPr lang="cs-CZ" sz="2200" b="1" dirty="0" err="1" smtClean="0">
                <a:solidFill>
                  <a:schemeClr val="bg1">
                    <a:lumMod val="50000"/>
                  </a:schemeClr>
                </a:solidFill>
              </a:rPr>
              <a:t>of</a:t>
            </a:r>
            <a:r>
              <a:rPr lang="cs-CZ" sz="2200" b="1" dirty="0" smtClean="0">
                <a:solidFill>
                  <a:schemeClr val="bg1">
                    <a:lumMod val="50000"/>
                  </a:schemeClr>
                </a:solidFill>
              </a:rPr>
              <a:t> Bristol)</a:t>
            </a:r>
            <a:endParaRPr lang="cs-CZ" b="1" dirty="0">
              <a:solidFill>
                <a:srgbClr val="FFC000"/>
              </a:solidFill>
            </a:endParaRPr>
          </a:p>
        </p:txBody>
      </p:sp>
      <p:sp>
        <p:nvSpPr>
          <p:cNvPr id="3" name="Zástupný symbol pro obsah 2"/>
          <p:cNvSpPr>
            <a:spLocks noGrp="1"/>
          </p:cNvSpPr>
          <p:nvPr>
            <p:ph idx="1"/>
          </p:nvPr>
        </p:nvSpPr>
        <p:spPr>
          <a:xfrm>
            <a:off x="683568" y="1484784"/>
            <a:ext cx="4680520" cy="4281339"/>
          </a:xfrm>
        </p:spPr>
        <p:txBody>
          <a:bodyPr>
            <a:normAutofit/>
          </a:bodyPr>
          <a:lstStyle/>
          <a:p>
            <a:pPr marL="0" indent="0">
              <a:buNone/>
            </a:pPr>
            <a:r>
              <a:rPr lang="cs-CZ" sz="1900" dirty="0" smtClean="0">
                <a:solidFill>
                  <a:schemeClr val="bg1"/>
                </a:solidFill>
              </a:rPr>
              <a:t>OA není o penězích, ale: </a:t>
            </a:r>
          </a:p>
          <a:p>
            <a:r>
              <a:rPr lang="cs-CZ" sz="1900" dirty="0" smtClean="0">
                <a:solidFill>
                  <a:schemeClr val="bg1"/>
                </a:solidFill>
              </a:rPr>
              <a:t>o šíření a sdílení znalostí a vědomostí</a:t>
            </a:r>
          </a:p>
          <a:p>
            <a:r>
              <a:rPr lang="cs-CZ" sz="1900" dirty="0">
                <a:solidFill>
                  <a:schemeClr val="bg1"/>
                </a:solidFill>
              </a:rPr>
              <a:t>o</a:t>
            </a:r>
            <a:r>
              <a:rPr lang="cs-CZ" sz="1900" dirty="0" smtClean="0">
                <a:solidFill>
                  <a:schemeClr val="bg1"/>
                </a:solidFill>
              </a:rPr>
              <a:t> právu daňových poplatníků </a:t>
            </a:r>
          </a:p>
          <a:p>
            <a:r>
              <a:rPr lang="cs-CZ" sz="1900" dirty="0" smtClean="0">
                <a:solidFill>
                  <a:schemeClr val="bg1"/>
                </a:solidFill>
              </a:rPr>
              <a:t>o změně světa k lepšímu</a:t>
            </a:r>
          </a:p>
          <a:p>
            <a:r>
              <a:rPr lang="cs-CZ" sz="1900" dirty="0">
                <a:solidFill>
                  <a:schemeClr val="bg1"/>
                </a:solidFill>
              </a:rPr>
              <a:t>j</a:t>
            </a:r>
            <a:r>
              <a:rPr lang="cs-CZ" sz="1900" dirty="0" smtClean="0">
                <a:solidFill>
                  <a:schemeClr val="bg1"/>
                </a:solidFill>
              </a:rPr>
              <a:t>ednotnosti (mají přístup x nemají přístup)</a:t>
            </a:r>
          </a:p>
          <a:p>
            <a:r>
              <a:rPr lang="cs-CZ" sz="1900" dirty="0">
                <a:solidFill>
                  <a:schemeClr val="bg1"/>
                </a:solidFill>
              </a:rPr>
              <a:t>p</a:t>
            </a:r>
            <a:r>
              <a:rPr lang="cs-CZ" sz="1900" dirty="0" smtClean="0">
                <a:solidFill>
                  <a:schemeClr val="bg1"/>
                </a:solidFill>
              </a:rPr>
              <a:t>řijetí reality (nové možnosti a trendy v publikování)</a:t>
            </a:r>
          </a:p>
          <a:p>
            <a:endParaRPr lang="cs-CZ" sz="1900" dirty="0" smtClean="0">
              <a:solidFill>
                <a:schemeClr val="bg1"/>
              </a:solidFill>
            </a:endParaRPr>
          </a:p>
          <a:p>
            <a:endParaRPr lang="cs-CZ" sz="1900" dirty="0">
              <a:solidFill>
                <a:schemeClr val="bg1"/>
              </a:solidFill>
            </a:endParaRPr>
          </a:p>
          <a:p>
            <a:pPr marL="0" indent="0" algn="ctr">
              <a:buNone/>
            </a:pPr>
            <a:r>
              <a:rPr lang="cs-CZ" sz="1900" dirty="0" smtClean="0">
                <a:solidFill>
                  <a:schemeClr val="bg1"/>
                </a:solidFill>
              </a:rPr>
              <a:t>PUBLIKOVÁNÍ </a:t>
            </a:r>
          </a:p>
          <a:p>
            <a:pPr marL="0" indent="0" algn="ctr">
              <a:buNone/>
            </a:pPr>
            <a:r>
              <a:rPr lang="cs-CZ" sz="1900" dirty="0" smtClean="0">
                <a:solidFill>
                  <a:schemeClr val="bg1"/>
                </a:solidFill>
              </a:rPr>
              <a:t>= </a:t>
            </a:r>
          </a:p>
          <a:p>
            <a:pPr marL="0" indent="0" algn="ctr">
              <a:buNone/>
            </a:pPr>
            <a:r>
              <a:rPr lang="cs-CZ" sz="1900" dirty="0" smtClean="0">
                <a:solidFill>
                  <a:schemeClr val="bg1"/>
                </a:solidFill>
              </a:rPr>
              <a:t>zveřejnit, ne stavět zdi a bariéry pro výdělek</a:t>
            </a:r>
          </a:p>
          <a:p>
            <a:endParaRPr lang="cs-CZ" sz="1900" dirty="0">
              <a:solidFill>
                <a:schemeClr val="bg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190" y="1556792"/>
            <a:ext cx="3267946" cy="2401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5261" y="4293096"/>
            <a:ext cx="3294298"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ovéPole 3"/>
          <p:cNvSpPr txBox="1"/>
          <p:nvPr/>
        </p:nvSpPr>
        <p:spPr>
          <a:xfrm>
            <a:off x="3851920" y="6596390"/>
            <a:ext cx="5292588" cy="261610"/>
          </a:xfrm>
          <a:prstGeom prst="rect">
            <a:avLst/>
          </a:prstGeom>
          <a:noFill/>
        </p:spPr>
        <p:txBody>
          <a:bodyPr wrap="square" rtlCol="0">
            <a:spAutoFit/>
          </a:bodyPr>
          <a:lstStyle/>
          <a:p>
            <a:r>
              <a:rPr lang="cs-CZ" sz="1100" dirty="0"/>
              <a:t>http://</a:t>
            </a:r>
            <a:r>
              <a:rPr lang="cs-CZ" sz="1100" dirty="0" smtClean="0"/>
              <a:t>www.miketaylor.org.uk/dino/pubs/berlin11/berlin11-main-Taylor-CUT-DOWN.ppt </a:t>
            </a:r>
            <a:endParaRPr lang="cs-CZ" sz="1100" dirty="0"/>
          </a:p>
        </p:txBody>
      </p:sp>
    </p:spTree>
    <p:extLst>
      <p:ext uri="{BB962C8B-B14F-4D97-AF65-F5344CB8AC3E}">
        <p14:creationId xmlns:p14="http://schemas.microsoft.com/office/powerpoint/2010/main" val="117901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07504" y="1159532"/>
            <a:ext cx="3024336" cy="2666727"/>
          </a:xfrm>
        </p:spPr>
        <p:txBody>
          <a:bodyPr>
            <a:noAutofit/>
          </a:bodyPr>
          <a:lstStyle/>
          <a:p>
            <a:r>
              <a:rPr lang="cs-CZ" sz="7200" b="1" dirty="0" smtClean="0">
                <a:solidFill>
                  <a:srgbClr val="FFC000"/>
                </a:solidFill>
              </a:rPr>
              <a:t>III.</a:t>
            </a:r>
            <a:br>
              <a:rPr lang="cs-CZ" sz="7200" b="1" dirty="0" smtClean="0">
                <a:solidFill>
                  <a:srgbClr val="FFC000"/>
                </a:solidFill>
              </a:rPr>
            </a:br>
            <a:r>
              <a:rPr lang="cs-CZ" sz="7200" b="1" dirty="0" smtClean="0">
                <a:solidFill>
                  <a:srgbClr val="FFC000"/>
                </a:solidFill>
              </a:rPr>
              <a:t>praxe</a:t>
            </a:r>
            <a:endParaRPr lang="cs-CZ" sz="7200" b="1" dirty="0">
              <a:solidFill>
                <a:srgbClr val="FFC000"/>
              </a:solidFill>
            </a:endParaRPr>
          </a:p>
        </p:txBody>
      </p:sp>
      <p:pic>
        <p:nvPicPr>
          <p:cNvPr id="2050" name="Picture 2" descr="http://f.hypotheses.org/wp-content/blogs.dir/323/files/2013/11/Marin-Dacos-Berlin-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4066" y="2492896"/>
            <a:ext cx="5842395" cy="4365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8446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smtClean="0">
                <a:solidFill>
                  <a:srgbClr val="FFC000"/>
                </a:solidFill>
              </a:rPr>
              <a:t>Marin </a:t>
            </a:r>
            <a:r>
              <a:rPr lang="cs-CZ" b="1" dirty="0" err="1" smtClean="0">
                <a:solidFill>
                  <a:srgbClr val="FFC000"/>
                </a:solidFill>
              </a:rPr>
              <a:t>Dacos</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a:t>
            </a:r>
            <a:r>
              <a:rPr lang="cs-CZ" sz="2200" b="1" dirty="0" err="1" smtClean="0">
                <a:solidFill>
                  <a:schemeClr val="bg1">
                    <a:lumMod val="50000"/>
                  </a:schemeClr>
                </a:solidFill>
              </a:rPr>
              <a:t>OpenEdition</a:t>
            </a:r>
            <a:r>
              <a:rPr lang="cs-CZ" sz="2200" b="1" dirty="0" smtClean="0">
                <a:solidFill>
                  <a:schemeClr val="bg1">
                    <a:lumMod val="50000"/>
                  </a:schemeClr>
                </a:solidFill>
              </a:rPr>
              <a:t>)</a:t>
            </a:r>
            <a:endParaRPr lang="cs-CZ" b="1" dirty="0">
              <a:solidFill>
                <a:srgbClr val="FFC000"/>
              </a:solidFill>
            </a:endParaRPr>
          </a:p>
        </p:txBody>
      </p:sp>
      <p:sp>
        <p:nvSpPr>
          <p:cNvPr id="3" name="Zástupný symbol pro obsah 2"/>
          <p:cNvSpPr>
            <a:spLocks noGrp="1"/>
          </p:cNvSpPr>
          <p:nvPr>
            <p:ph idx="1"/>
          </p:nvPr>
        </p:nvSpPr>
        <p:spPr>
          <a:xfrm>
            <a:off x="457200" y="1844824"/>
            <a:ext cx="8229600" cy="4281339"/>
          </a:xfrm>
        </p:spPr>
        <p:txBody>
          <a:bodyPr>
            <a:normAutofit/>
          </a:bodyPr>
          <a:lstStyle/>
          <a:p>
            <a:r>
              <a:rPr lang="cs-CZ" sz="1900" dirty="0" smtClean="0">
                <a:solidFill>
                  <a:schemeClr val="bg1"/>
                </a:solidFill>
              </a:rPr>
              <a:t>diverzita humanitních a společenských věd od STM (jazyk, typ publikací)</a:t>
            </a:r>
          </a:p>
          <a:p>
            <a:r>
              <a:rPr lang="cs-CZ" sz="1900" dirty="0">
                <a:solidFill>
                  <a:schemeClr val="bg1"/>
                </a:solidFill>
              </a:rPr>
              <a:t>p</a:t>
            </a:r>
            <a:r>
              <a:rPr lang="cs-CZ" sz="1900" dirty="0" smtClean="0">
                <a:solidFill>
                  <a:schemeClr val="bg1"/>
                </a:solidFill>
              </a:rPr>
              <a:t>ouze 60 francouzských časopisů ve </a:t>
            </a:r>
            <a:r>
              <a:rPr lang="cs-CZ" sz="1900" dirty="0" err="1" smtClean="0">
                <a:solidFill>
                  <a:schemeClr val="bg1"/>
                </a:solidFill>
              </a:rPr>
              <a:t>WoS</a:t>
            </a:r>
            <a:r>
              <a:rPr lang="cs-CZ" sz="1900" dirty="0" smtClean="0">
                <a:solidFill>
                  <a:schemeClr val="bg1"/>
                </a:solidFill>
              </a:rPr>
              <a:t>!</a:t>
            </a:r>
          </a:p>
          <a:p>
            <a:endParaRPr lang="cs-CZ" sz="1900" dirty="0">
              <a:solidFill>
                <a:schemeClr val="bg1"/>
              </a:solidFill>
            </a:endParaRPr>
          </a:p>
          <a:p>
            <a:pPr marL="0" indent="0">
              <a:buNone/>
            </a:pPr>
            <a:r>
              <a:rPr lang="cs-CZ" sz="1900" b="1" dirty="0" err="1" smtClean="0">
                <a:solidFill>
                  <a:schemeClr val="bg1"/>
                </a:solidFill>
              </a:rPr>
              <a:t>OpenEdition</a:t>
            </a:r>
            <a:endParaRPr lang="cs-CZ" sz="1900" b="1" dirty="0" smtClean="0">
              <a:solidFill>
                <a:schemeClr val="bg1"/>
              </a:solidFill>
            </a:endParaRPr>
          </a:p>
          <a:p>
            <a:r>
              <a:rPr lang="cs-CZ" sz="1900" dirty="0" err="1" smtClean="0">
                <a:solidFill>
                  <a:schemeClr val="bg1"/>
                </a:solidFill>
              </a:rPr>
              <a:t>Freemium</a:t>
            </a:r>
            <a:r>
              <a:rPr lang="cs-CZ" sz="1900" dirty="0" smtClean="0">
                <a:solidFill>
                  <a:schemeClr val="bg1"/>
                </a:solidFill>
              </a:rPr>
              <a:t> model</a:t>
            </a:r>
          </a:p>
          <a:p>
            <a:r>
              <a:rPr lang="cs-CZ" sz="1900" dirty="0" smtClean="0">
                <a:solidFill>
                  <a:schemeClr val="bg1"/>
                </a:solidFill>
              </a:rPr>
              <a:t>OA knihy</a:t>
            </a:r>
          </a:p>
          <a:p>
            <a:endParaRPr lang="cs-CZ" sz="1900" dirty="0">
              <a:solidFill>
                <a:schemeClr val="bg1"/>
              </a:solidFill>
            </a:endParaRPr>
          </a:p>
          <a:p>
            <a:pPr marL="0" indent="0">
              <a:buNone/>
            </a:pPr>
            <a:endParaRPr lang="cs-CZ" sz="1900" dirty="0" smtClean="0">
              <a:solidFill>
                <a:schemeClr val="bg1"/>
              </a:solidFill>
            </a:endParaRPr>
          </a:p>
          <a:p>
            <a:pPr marL="0" indent="0">
              <a:buNone/>
            </a:pPr>
            <a:r>
              <a:rPr lang="cs-CZ" sz="1900" dirty="0" smtClean="0">
                <a:solidFill>
                  <a:schemeClr val="bg1"/>
                </a:solidFill>
              </a:rPr>
              <a:t>„</a:t>
            </a:r>
            <a:r>
              <a:rPr lang="en-US" sz="1900" i="1" dirty="0">
                <a:solidFill>
                  <a:schemeClr val="bg1"/>
                </a:solidFill>
              </a:rPr>
              <a:t>For publishers, </a:t>
            </a:r>
            <a:r>
              <a:rPr lang="en-US" sz="1900" i="1" dirty="0" err="1">
                <a:solidFill>
                  <a:schemeClr val="bg1"/>
                </a:solidFill>
              </a:rPr>
              <a:t>OpenEdition</a:t>
            </a:r>
            <a:r>
              <a:rPr lang="en-US" sz="1900" i="1" dirty="0">
                <a:solidFill>
                  <a:schemeClr val="bg1"/>
                </a:solidFill>
              </a:rPr>
              <a:t> Books is profitable because the only constraint is to put at least 50% of their catalogue in Open Access (even though, as of now, the vast majority of the 26 publishers on the platform provide between 56% and 100% of their catalogue in Open Access), and they receive 66% of the revenues. </a:t>
            </a:r>
            <a:r>
              <a:rPr lang="cs-CZ" sz="1900" dirty="0" smtClean="0">
                <a:solidFill>
                  <a:schemeClr val="bg1"/>
                </a:solidFill>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6701" y="3140968"/>
            <a:ext cx="36766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7490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smtClean="0">
                <a:solidFill>
                  <a:srgbClr val="FFC000"/>
                </a:solidFill>
              </a:rPr>
              <a:t>Bernard </a:t>
            </a:r>
            <a:r>
              <a:rPr lang="cs-CZ" b="1" dirty="0" err="1" smtClean="0">
                <a:solidFill>
                  <a:srgbClr val="FFC000"/>
                </a:solidFill>
              </a:rPr>
              <a:t>Rentier</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(University of </a:t>
            </a:r>
            <a:r>
              <a:rPr lang="cs-CZ" sz="2200" b="1" dirty="0" err="1" smtClean="0">
                <a:solidFill>
                  <a:schemeClr val="bg1">
                    <a:lumMod val="50000"/>
                  </a:schemeClr>
                </a:solidFill>
              </a:rPr>
              <a:t>Liège</a:t>
            </a:r>
            <a:r>
              <a:rPr lang="cs-CZ" sz="2200" b="1" dirty="0" smtClean="0">
                <a:solidFill>
                  <a:schemeClr val="bg1">
                    <a:lumMod val="50000"/>
                  </a:schemeClr>
                </a:solidFill>
              </a:rPr>
              <a:t>)</a:t>
            </a:r>
            <a:endParaRPr lang="cs-CZ" b="1" dirty="0">
              <a:solidFill>
                <a:srgbClr val="FFC000"/>
              </a:solidFill>
            </a:endParaRPr>
          </a:p>
        </p:txBody>
      </p:sp>
      <p:sp>
        <p:nvSpPr>
          <p:cNvPr id="3" name="Zástupný symbol pro obsah 2"/>
          <p:cNvSpPr>
            <a:spLocks noGrp="1"/>
          </p:cNvSpPr>
          <p:nvPr>
            <p:ph idx="1"/>
          </p:nvPr>
        </p:nvSpPr>
        <p:spPr>
          <a:xfrm>
            <a:off x="457200" y="1844824"/>
            <a:ext cx="8229600" cy="4281339"/>
          </a:xfrm>
        </p:spPr>
        <p:txBody>
          <a:bodyPr>
            <a:normAutofit/>
          </a:bodyPr>
          <a:lstStyle/>
          <a:p>
            <a:r>
              <a:rPr lang="cs-CZ" sz="1900" dirty="0" smtClean="0">
                <a:solidFill>
                  <a:schemeClr val="bg1"/>
                </a:solidFill>
              </a:rPr>
              <a:t>61 % plných textů v </a:t>
            </a:r>
            <a:r>
              <a:rPr lang="cs-CZ" sz="1900" dirty="0" err="1" smtClean="0">
                <a:solidFill>
                  <a:schemeClr val="bg1"/>
                </a:solidFill>
              </a:rPr>
              <a:t>repozitáři</a:t>
            </a:r>
            <a:endParaRPr lang="cs-CZ" sz="1900" dirty="0" smtClean="0">
              <a:solidFill>
                <a:schemeClr val="bg1"/>
              </a:solidFill>
            </a:endParaRPr>
          </a:p>
          <a:p>
            <a:r>
              <a:rPr lang="cs-CZ" sz="1900" dirty="0" smtClean="0">
                <a:solidFill>
                  <a:schemeClr val="bg1"/>
                </a:solidFill>
              </a:rPr>
              <a:t>34x vyšší </a:t>
            </a:r>
            <a:r>
              <a:rPr lang="cs-CZ" sz="1900" dirty="0" err="1" smtClean="0">
                <a:solidFill>
                  <a:schemeClr val="bg1"/>
                </a:solidFill>
              </a:rPr>
              <a:t>stahovanost</a:t>
            </a:r>
            <a:r>
              <a:rPr lang="cs-CZ" sz="1900" dirty="0" smtClean="0">
                <a:solidFill>
                  <a:schemeClr val="bg1"/>
                </a:solidFill>
              </a:rPr>
              <a:t> plných textů bez embarga</a:t>
            </a:r>
          </a:p>
          <a:p>
            <a:r>
              <a:rPr lang="cs-CZ" sz="1900" dirty="0" smtClean="0">
                <a:solidFill>
                  <a:schemeClr val="bg1"/>
                </a:solidFill>
              </a:rPr>
              <a:t>nutnost institucionální politiky OA a podpory vedení (spontánnost nefunguje)</a:t>
            </a:r>
          </a:p>
          <a:p>
            <a:r>
              <a:rPr lang="cs-CZ" sz="1900" dirty="0">
                <a:solidFill>
                  <a:schemeClr val="bg1"/>
                </a:solidFill>
              </a:rPr>
              <a:t>p</a:t>
            </a:r>
            <a:r>
              <a:rPr lang="cs-CZ" sz="1900" dirty="0" smtClean="0">
                <a:solidFill>
                  <a:schemeClr val="bg1"/>
                </a:solidFill>
              </a:rPr>
              <a:t>ouze publikace vložené do </a:t>
            </a:r>
            <a:r>
              <a:rPr lang="cs-CZ" sz="1900" dirty="0" err="1" smtClean="0">
                <a:solidFill>
                  <a:schemeClr val="bg1"/>
                </a:solidFill>
              </a:rPr>
              <a:t>repozitáře</a:t>
            </a:r>
            <a:r>
              <a:rPr lang="cs-CZ" sz="1900" dirty="0" smtClean="0">
                <a:solidFill>
                  <a:schemeClr val="bg1"/>
                </a:solidFill>
              </a:rPr>
              <a:t> budou hodnocené</a:t>
            </a:r>
          </a:p>
          <a:p>
            <a:r>
              <a:rPr lang="cs-CZ" sz="1900" dirty="0" smtClean="0">
                <a:solidFill>
                  <a:schemeClr val="bg1"/>
                </a:solidFill>
              </a:rPr>
              <a:t>nedělat</a:t>
            </a:r>
            <a:r>
              <a:rPr lang="cs-CZ" sz="1900" dirty="0" smtClean="0">
                <a:solidFill>
                  <a:schemeClr val="bg1"/>
                </a:solidFill>
              </a:rPr>
              <a:t> </a:t>
            </a:r>
            <a:r>
              <a:rPr lang="cs-CZ" sz="1900" dirty="0" smtClean="0">
                <a:solidFill>
                  <a:schemeClr val="bg1"/>
                </a:solidFill>
              </a:rPr>
              <a:t>výjimky</a:t>
            </a:r>
            <a:endParaRPr lang="cs-CZ" sz="1900" dirty="0">
              <a:solidFill>
                <a:schemeClr val="bg1"/>
              </a:solidFill>
            </a:endParaRPr>
          </a:p>
        </p:txBody>
      </p:sp>
    </p:spTree>
    <p:extLst>
      <p:ext uri="{BB962C8B-B14F-4D97-AF65-F5344CB8AC3E}">
        <p14:creationId xmlns:p14="http://schemas.microsoft.com/office/powerpoint/2010/main" val="40776680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err="1" smtClean="0">
                <a:solidFill>
                  <a:srgbClr val="FFC000"/>
                </a:solidFill>
              </a:rPr>
              <a:t>Cameron</a:t>
            </a:r>
            <a:r>
              <a:rPr lang="cs-CZ" b="1" dirty="0" smtClean="0">
                <a:solidFill>
                  <a:srgbClr val="FFC000"/>
                </a:solidFill>
              </a:rPr>
              <a:t> </a:t>
            </a:r>
            <a:r>
              <a:rPr lang="cs-CZ" b="1" dirty="0" err="1" smtClean="0">
                <a:solidFill>
                  <a:srgbClr val="FFC000"/>
                </a:solidFill>
              </a:rPr>
              <a:t>Neylon</a:t>
            </a:r>
            <a:r>
              <a:rPr lang="cs-CZ" b="1" dirty="0" smtClean="0">
                <a:solidFill>
                  <a:srgbClr val="FFC000"/>
                </a:solidFill>
              </a:rPr>
              <a:t> &amp; Robert </a:t>
            </a:r>
            <a:r>
              <a:rPr lang="cs-CZ" b="1" dirty="0" err="1" smtClean="0">
                <a:solidFill>
                  <a:srgbClr val="FFC000"/>
                </a:solidFill>
              </a:rPr>
              <a:t>Schlögl</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a:t>
            </a:r>
            <a:r>
              <a:rPr lang="cs-CZ" sz="2200" b="1" dirty="0" err="1" smtClean="0">
                <a:solidFill>
                  <a:schemeClr val="bg1">
                    <a:lumMod val="50000"/>
                  </a:schemeClr>
                </a:solidFill>
              </a:rPr>
              <a:t>PLoS</a:t>
            </a:r>
            <a:r>
              <a:rPr lang="cs-CZ" sz="2200" b="1" dirty="0" smtClean="0">
                <a:solidFill>
                  <a:schemeClr val="bg1">
                    <a:lumMod val="50000"/>
                  </a:schemeClr>
                </a:solidFill>
              </a:rPr>
              <a:t> &amp; Max Planck Institute)</a:t>
            </a:r>
            <a:endParaRPr lang="cs-CZ" b="1" dirty="0">
              <a:solidFill>
                <a:srgbClr val="FFC000"/>
              </a:solidFill>
            </a:endParaRPr>
          </a:p>
        </p:txBody>
      </p:sp>
      <p:sp>
        <p:nvSpPr>
          <p:cNvPr id="3" name="Zástupný symbol pro obsah 2"/>
          <p:cNvSpPr>
            <a:spLocks noGrp="1"/>
          </p:cNvSpPr>
          <p:nvPr>
            <p:ph idx="1"/>
          </p:nvPr>
        </p:nvSpPr>
        <p:spPr>
          <a:xfrm>
            <a:off x="395536" y="1556793"/>
            <a:ext cx="8363272" cy="2736304"/>
          </a:xfrm>
        </p:spPr>
        <p:txBody>
          <a:bodyPr>
            <a:normAutofit/>
          </a:bodyPr>
          <a:lstStyle/>
          <a:p>
            <a:pPr marL="0" indent="0">
              <a:buNone/>
            </a:pPr>
            <a:r>
              <a:rPr lang="cs-CZ" sz="1900" b="1" dirty="0" smtClean="0">
                <a:solidFill>
                  <a:schemeClr val="bg1"/>
                </a:solidFill>
              </a:rPr>
              <a:t>8 zásadních problémů:</a:t>
            </a:r>
            <a:endParaRPr lang="cs-CZ" sz="1900" b="1" dirty="0" smtClean="0">
              <a:solidFill>
                <a:schemeClr val="bg1"/>
              </a:solidFill>
            </a:endParaRPr>
          </a:p>
          <a:p>
            <a:pPr marL="279400" indent="-279400">
              <a:buFont typeface="+mj-lt"/>
              <a:buAutoNum type="arabicPeriod"/>
            </a:pPr>
            <a:r>
              <a:rPr lang="cs-CZ" sz="1900" dirty="0" smtClean="0">
                <a:solidFill>
                  <a:srgbClr val="FFC000"/>
                </a:solidFill>
              </a:rPr>
              <a:t>Financování</a:t>
            </a:r>
            <a:r>
              <a:rPr lang="cs-CZ" sz="1900" dirty="0" smtClean="0">
                <a:solidFill>
                  <a:schemeClr val="bg1"/>
                </a:solidFill>
              </a:rPr>
              <a:t> (prostředky vázány na tradiční formy publikování</a:t>
            </a:r>
            <a:r>
              <a:rPr lang="cs-CZ" sz="1900" dirty="0" smtClean="0">
                <a:solidFill>
                  <a:schemeClr val="bg1"/>
                </a:solidFill>
              </a:rPr>
              <a:t>).</a:t>
            </a:r>
            <a:endParaRPr lang="cs-CZ" sz="1900" dirty="0" smtClean="0">
              <a:solidFill>
                <a:schemeClr val="bg1"/>
              </a:solidFill>
            </a:endParaRPr>
          </a:p>
          <a:p>
            <a:pPr marL="279400" indent="-279400">
              <a:buFont typeface="+mj-lt"/>
              <a:buAutoNum type="arabicPeriod"/>
            </a:pPr>
            <a:r>
              <a:rPr lang="cs-CZ" sz="1900" dirty="0" smtClean="0">
                <a:solidFill>
                  <a:schemeClr val="bg1"/>
                </a:solidFill>
              </a:rPr>
              <a:t>Nedostatek příkladů </a:t>
            </a:r>
            <a:r>
              <a:rPr lang="cs-CZ" sz="1900" dirty="0" smtClean="0">
                <a:solidFill>
                  <a:srgbClr val="FFC000"/>
                </a:solidFill>
              </a:rPr>
              <a:t>pozitivního vlivu</a:t>
            </a:r>
            <a:r>
              <a:rPr lang="cs-CZ" sz="1900" dirty="0" smtClean="0">
                <a:solidFill>
                  <a:schemeClr val="bg1"/>
                </a:solidFill>
              </a:rPr>
              <a:t> </a:t>
            </a:r>
            <a:r>
              <a:rPr lang="cs-CZ" sz="1900" dirty="0" smtClean="0">
                <a:solidFill>
                  <a:schemeClr val="bg1"/>
                </a:solidFill>
              </a:rPr>
              <a:t>OA.</a:t>
            </a:r>
            <a:endParaRPr lang="cs-CZ" sz="1900" dirty="0" smtClean="0">
              <a:solidFill>
                <a:schemeClr val="bg1"/>
              </a:solidFill>
            </a:endParaRPr>
          </a:p>
          <a:p>
            <a:pPr marL="279400" indent="-279400">
              <a:buFont typeface="+mj-lt"/>
              <a:buAutoNum type="arabicPeriod"/>
            </a:pPr>
            <a:r>
              <a:rPr lang="cs-CZ" sz="1900" dirty="0" smtClean="0">
                <a:solidFill>
                  <a:schemeClr val="bg1"/>
                </a:solidFill>
              </a:rPr>
              <a:t>Slabá podpora </a:t>
            </a:r>
            <a:r>
              <a:rPr lang="cs-CZ" sz="1900" dirty="0" smtClean="0">
                <a:solidFill>
                  <a:srgbClr val="FFC000"/>
                </a:solidFill>
              </a:rPr>
              <a:t>mladých vědců </a:t>
            </a:r>
            <a:r>
              <a:rPr lang="cs-CZ" sz="1900" dirty="0" smtClean="0">
                <a:solidFill>
                  <a:schemeClr val="bg1"/>
                </a:solidFill>
              </a:rPr>
              <a:t>(obavy o kariéru).</a:t>
            </a:r>
          </a:p>
          <a:p>
            <a:pPr marL="279400" indent="-279400">
              <a:buFont typeface="+mj-lt"/>
              <a:buAutoNum type="arabicPeriod"/>
            </a:pPr>
            <a:r>
              <a:rPr lang="cs-CZ" sz="1900" dirty="0" smtClean="0">
                <a:solidFill>
                  <a:schemeClr val="bg1"/>
                </a:solidFill>
              </a:rPr>
              <a:t>Nedostatek </a:t>
            </a:r>
            <a:r>
              <a:rPr lang="cs-CZ" sz="1900" dirty="0" smtClean="0">
                <a:solidFill>
                  <a:srgbClr val="FFC000"/>
                </a:solidFill>
              </a:rPr>
              <a:t>politické podpory </a:t>
            </a:r>
            <a:r>
              <a:rPr lang="cs-CZ" sz="1900" dirty="0" smtClean="0">
                <a:solidFill>
                  <a:schemeClr val="bg1"/>
                </a:solidFill>
              </a:rPr>
              <a:t>(hrozba zachování tradičního modelu publikování, hledání kompromisu).</a:t>
            </a:r>
          </a:p>
          <a:p>
            <a:pPr marL="279400" indent="-279400">
              <a:buFont typeface="+mj-lt"/>
              <a:buAutoNum type="arabicPeriod"/>
            </a:pPr>
            <a:r>
              <a:rPr lang="cs-CZ" sz="1900" dirty="0" smtClean="0">
                <a:solidFill>
                  <a:schemeClr val="bg1"/>
                </a:solidFill>
              </a:rPr>
              <a:t>OA </a:t>
            </a:r>
            <a:r>
              <a:rPr lang="cs-CZ" sz="1900" dirty="0" smtClean="0">
                <a:solidFill>
                  <a:srgbClr val="FFC000"/>
                </a:solidFill>
              </a:rPr>
              <a:t>není otevřený </a:t>
            </a:r>
            <a:r>
              <a:rPr lang="cs-CZ" sz="1900" dirty="0" smtClean="0">
                <a:solidFill>
                  <a:schemeClr val="bg1"/>
                </a:solidFill>
              </a:rPr>
              <a:t>(embargo, špatná interoperabilita, nedostatek standardů, kontrola kvality, …).</a:t>
            </a:r>
          </a:p>
        </p:txBody>
      </p:sp>
      <p:pic>
        <p:nvPicPr>
          <p:cNvPr id="3074" name="Picture 2" descr="http://www.solarify.eu/wp-content/uploads/2013/11/Open-Access-Conference-Schl%C3%B6gl-RennNeylon-Foto-%C2%A9-Gerhard-Hofman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4077072"/>
            <a:ext cx="4267200" cy="2695576"/>
          </a:xfrm>
          <a:prstGeom prst="rect">
            <a:avLst/>
          </a:prstGeom>
          <a:noFill/>
          <a:extLst>
            <a:ext uri="{909E8E84-426E-40DD-AFC4-6F175D3DCCD1}">
              <a14:hiddenFill xmlns:a14="http://schemas.microsoft.com/office/drawing/2010/main">
                <a:solidFill>
                  <a:srgbClr val="FFFFFF"/>
                </a:solidFill>
              </a14:hiddenFill>
            </a:ext>
          </a:extLst>
        </p:spPr>
      </p:pic>
      <p:sp>
        <p:nvSpPr>
          <p:cNvPr id="4" name="TextovéPole 3"/>
          <p:cNvSpPr txBox="1"/>
          <p:nvPr/>
        </p:nvSpPr>
        <p:spPr>
          <a:xfrm>
            <a:off x="251520" y="4272677"/>
            <a:ext cx="4392488" cy="2662267"/>
          </a:xfrm>
          <a:prstGeom prst="rect">
            <a:avLst/>
          </a:prstGeom>
          <a:noFill/>
        </p:spPr>
        <p:txBody>
          <a:bodyPr wrap="square" rtlCol="0">
            <a:spAutoFit/>
          </a:bodyPr>
          <a:lstStyle/>
          <a:p>
            <a:pPr marL="342900" indent="-342900">
              <a:buFont typeface="+mj-lt"/>
              <a:buAutoNum type="arabicPeriod" startAt="6"/>
            </a:pPr>
            <a:r>
              <a:rPr lang="cs-CZ" sz="1900" dirty="0" smtClean="0">
                <a:solidFill>
                  <a:schemeClr val="bg1"/>
                </a:solidFill>
              </a:rPr>
              <a:t>Selhání </a:t>
            </a:r>
            <a:r>
              <a:rPr lang="cs-CZ" sz="1900" dirty="0">
                <a:solidFill>
                  <a:srgbClr val="FFC000"/>
                </a:solidFill>
              </a:rPr>
              <a:t>vydavatelů </a:t>
            </a:r>
            <a:r>
              <a:rPr lang="cs-CZ" sz="1900" dirty="0" smtClean="0">
                <a:solidFill>
                  <a:schemeClr val="bg1"/>
                </a:solidFill>
              </a:rPr>
              <a:t>v přístupu k OA.</a:t>
            </a:r>
          </a:p>
          <a:p>
            <a:pPr marL="342900" indent="-342900">
              <a:buFont typeface="+mj-lt"/>
              <a:buAutoNum type="arabicPeriod" startAt="6"/>
            </a:pPr>
            <a:r>
              <a:rPr lang="cs-CZ" sz="1900" dirty="0" smtClean="0">
                <a:solidFill>
                  <a:schemeClr val="bg1"/>
                </a:solidFill>
              </a:rPr>
              <a:t>Nedostatek nástrojů pro práci s </a:t>
            </a:r>
            <a:r>
              <a:rPr lang="cs-CZ" sz="1900" dirty="0" smtClean="0">
                <a:solidFill>
                  <a:srgbClr val="FFC000"/>
                </a:solidFill>
              </a:rPr>
              <a:t>otevřenými daty </a:t>
            </a:r>
            <a:r>
              <a:rPr lang="cs-CZ" sz="1900" dirty="0" smtClean="0">
                <a:solidFill>
                  <a:schemeClr val="bg1"/>
                </a:solidFill>
              </a:rPr>
              <a:t>(humanitní vědy).</a:t>
            </a:r>
          </a:p>
          <a:p>
            <a:pPr marL="342900" indent="-342900">
              <a:buFont typeface="+mj-lt"/>
              <a:buAutoNum type="arabicPeriod" startAt="6"/>
            </a:pPr>
            <a:r>
              <a:rPr lang="cs-CZ" sz="1900" dirty="0" smtClean="0">
                <a:solidFill>
                  <a:schemeClr val="bg1"/>
                </a:solidFill>
              </a:rPr>
              <a:t>Nedostatečná </a:t>
            </a:r>
            <a:r>
              <a:rPr lang="cs-CZ" sz="1900" dirty="0" smtClean="0">
                <a:solidFill>
                  <a:srgbClr val="FFC000"/>
                </a:solidFill>
              </a:rPr>
              <a:t>bezpečnost</a:t>
            </a:r>
            <a:r>
              <a:rPr lang="cs-CZ" sz="1900" dirty="0" smtClean="0">
                <a:solidFill>
                  <a:schemeClr val="bg1"/>
                </a:solidFill>
              </a:rPr>
              <a:t> </a:t>
            </a:r>
            <a:r>
              <a:rPr lang="cs-CZ" sz="1900" dirty="0">
                <a:solidFill>
                  <a:schemeClr val="bg1"/>
                </a:solidFill>
              </a:rPr>
              <a:t>(skladování a replikace dat).</a:t>
            </a:r>
            <a:endParaRPr lang="cs-CZ" sz="1900" dirty="0" smtClean="0">
              <a:solidFill>
                <a:schemeClr val="bg1"/>
              </a:solidFill>
            </a:endParaRPr>
          </a:p>
          <a:p>
            <a:pPr marL="342900" indent="-342900">
              <a:buFont typeface="+mj-lt"/>
              <a:buAutoNum type="arabicPeriod" startAt="6"/>
            </a:pPr>
            <a:endParaRPr lang="cs-CZ" dirty="0" smtClean="0">
              <a:solidFill>
                <a:schemeClr val="bg1"/>
              </a:solidFill>
            </a:endParaRPr>
          </a:p>
          <a:p>
            <a:endParaRPr lang="cs-CZ" dirty="0" smtClean="0">
              <a:solidFill>
                <a:schemeClr val="bg1"/>
              </a:solidFill>
            </a:endParaRPr>
          </a:p>
          <a:p>
            <a:pPr marL="279400" indent="-279400">
              <a:buFont typeface="+mj-lt"/>
              <a:buAutoNum type="arabicPeriod"/>
            </a:pPr>
            <a:endParaRPr lang="cs-CZ" dirty="0">
              <a:solidFill>
                <a:schemeClr val="bg1"/>
              </a:solidFill>
            </a:endParaRPr>
          </a:p>
          <a:p>
            <a:endParaRPr lang="cs-CZ" dirty="0"/>
          </a:p>
        </p:txBody>
      </p:sp>
    </p:spTree>
    <p:extLst>
      <p:ext uri="{BB962C8B-B14F-4D97-AF65-F5344CB8AC3E}">
        <p14:creationId xmlns:p14="http://schemas.microsoft.com/office/powerpoint/2010/main" val="28338610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1844824"/>
            <a:ext cx="9133114" cy="402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Nadpis 1"/>
          <p:cNvSpPr>
            <a:spLocks noGrp="1"/>
          </p:cNvSpPr>
          <p:nvPr>
            <p:ph type="title"/>
          </p:nvPr>
        </p:nvSpPr>
        <p:spPr>
          <a:xfrm>
            <a:off x="457200" y="274638"/>
            <a:ext cx="8229600" cy="1143000"/>
          </a:xfrm>
        </p:spPr>
        <p:txBody>
          <a:bodyPr>
            <a:normAutofit/>
          </a:bodyPr>
          <a:lstStyle/>
          <a:p>
            <a:r>
              <a:rPr lang="cs-CZ" b="1" dirty="0" smtClean="0">
                <a:solidFill>
                  <a:srgbClr val="FFC000"/>
                </a:solidFill>
              </a:rPr>
              <a:t>Open Access </a:t>
            </a:r>
            <a:r>
              <a:rPr lang="cs-CZ" b="1" dirty="0" err="1" smtClean="0">
                <a:solidFill>
                  <a:srgbClr val="FFC000"/>
                </a:solidFill>
              </a:rPr>
              <a:t>Button</a:t>
            </a:r>
            <a:r>
              <a:rPr lang="cs-CZ" b="1" dirty="0" smtClean="0">
                <a:solidFill>
                  <a:srgbClr val="FFC000"/>
                </a:solidFill>
              </a:rPr>
              <a:t/>
            </a:r>
            <a:br>
              <a:rPr lang="cs-CZ" b="1" dirty="0" smtClean="0">
                <a:solidFill>
                  <a:srgbClr val="FFC000"/>
                </a:solidFill>
              </a:rPr>
            </a:br>
            <a:r>
              <a:rPr lang="cs-CZ" sz="2200" b="1" dirty="0" smtClean="0">
                <a:solidFill>
                  <a:schemeClr val="bg1">
                    <a:lumMod val="50000"/>
                  </a:schemeClr>
                </a:solidFill>
              </a:rPr>
              <a:t>(</a:t>
            </a:r>
            <a:r>
              <a:rPr lang="cs-CZ" sz="2400" dirty="0">
                <a:solidFill>
                  <a:schemeClr val="bg1">
                    <a:lumMod val="50000"/>
                  </a:schemeClr>
                </a:solidFill>
              </a:rPr>
              <a:t>https://www.openaccessbutton.org/</a:t>
            </a:r>
            <a:r>
              <a:rPr lang="cs-CZ" sz="2200" b="1" dirty="0" smtClean="0">
                <a:solidFill>
                  <a:schemeClr val="bg1">
                    <a:lumMod val="50000"/>
                  </a:schemeClr>
                </a:solidFill>
              </a:rPr>
              <a:t>)</a:t>
            </a:r>
            <a:endParaRPr lang="cs-CZ" b="1" dirty="0">
              <a:solidFill>
                <a:schemeClr val="bg1">
                  <a:lumMod val="50000"/>
                </a:schemeClr>
              </a:solidFill>
            </a:endParaRPr>
          </a:p>
        </p:txBody>
      </p:sp>
    </p:spTree>
    <p:extLst>
      <p:ext uri="{BB962C8B-B14F-4D97-AF65-F5344CB8AC3E}">
        <p14:creationId xmlns:p14="http://schemas.microsoft.com/office/powerpoint/2010/main" val="1550607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1412776"/>
            <a:ext cx="8229600" cy="3456384"/>
          </a:xfrm>
        </p:spPr>
        <p:txBody>
          <a:bodyPr>
            <a:normAutofit/>
          </a:bodyPr>
          <a:lstStyle/>
          <a:p>
            <a:pPr marL="0" indent="0" algn="ctr">
              <a:buNone/>
            </a:pPr>
            <a:endParaRPr lang="cs-CZ" dirty="0" smtClean="0">
              <a:solidFill>
                <a:schemeClr val="bg1"/>
              </a:solidFill>
              <a:latin typeface="Tekton Pro" pitchFamily="34" charset="-18"/>
            </a:endParaRPr>
          </a:p>
          <a:p>
            <a:pPr marL="0" indent="0" algn="ctr">
              <a:buNone/>
            </a:pPr>
            <a:r>
              <a:rPr lang="cs-CZ" dirty="0" smtClean="0">
                <a:solidFill>
                  <a:srgbClr val="FFC000"/>
                </a:solidFill>
                <a:latin typeface="Tekton Pro" pitchFamily="34" charset="-18"/>
              </a:rPr>
              <a:t>DĚKUJI ZA POZORNOST</a:t>
            </a:r>
          </a:p>
          <a:p>
            <a:pPr marL="0" indent="0" algn="ctr">
              <a:buNone/>
            </a:pPr>
            <a:endParaRPr lang="cs-CZ" dirty="0" smtClean="0">
              <a:solidFill>
                <a:schemeClr val="bg1"/>
              </a:solidFill>
              <a:latin typeface="Tekton Pro" pitchFamily="34" charset="-18"/>
            </a:endParaRPr>
          </a:p>
          <a:p>
            <a:pPr marL="0" indent="0" algn="ctr">
              <a:buNone/>
            </a:pPr>
            <a:endParaRPr lang="cs-CZ" dirty="0" smtClean="0">
              <a:solidFill>
                <a:schemeClr val="bg1"/>
              </a:solidFill>
              <a:latin typeface="Tekton Pro" pitchFamily="34" charset="-18"/>
            </a:endParaRPr>
          </a:p>
          <a:p>
            <a:pPr marL="0" indent="0" algn="ctr">
              <a:buNone/>
            </a:pPr>
            <a:r>
              <a:rPr lang="cs-CZ" dirty="0" smtClean="0">
                <a:solidFill>
                  <a:schemeClr val="bg1"/>
                </a:solidFill>
                <a:latin typeface="Tekton Pro" pitchFamily="34" charset="-18"/>
              </a:rPr>
              <a:t>lucie.vycitalova@upce.cz</a:t>
            </a:r>
            <a:endParaRPr lang="cs-CZ" dirty="0">
              <a:solidFill>
                <a:schemeClr val="bg1"/>
              </a:solidFill>
              <a:latin typeface="Tekton Pro" pitchFamily="34" charset="-18"/>
            </a:endParaRPr>
          </a:p>
        </p:txBody>
      </p:sp>
      <p:sp>
        <p:nvSpPr>
          <p:cNvPr id="4" name="Zástupný symbol pro obsah 2"/>
          <p:cNvSpPr txBox="1">
            <a:spLocks/>
          </p:cNvSpPr>
          <p:nvPr/>
        </p:nvSpPr>
        <p:spPr>
          <a:xfrm>
            <a:off x="0" y="5301208"/>
            <a:ext cx="9144000" cy="1180727"/>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cs-CZ" sz="1600" dirty="0" smtClean="0">
                <a:solidFill>
                  <a:schemeClr val="bg1">
                    <a:lumMod val="50000"/>
                  </a:schemeClr>
                </a:solidFill>
              </a:rPr>
              <a:t>http://e-zdroje.vsb.cz/wp-content/uploads/podpis-berlin-declaration2.jpg | http://www.flickr.com/photos/sc63/11274655776 | http://blogs.computerworlduk.com/open-enterprise/2013/12/open-access-looking-back-looking-forwards/index.htm | http://f.hypotheses.org/wp-content/blogs.dir/323/files/2013/11/Marin-Dacos-Berlin-11.jpg</a:t>
            </a:r>
            <a:r>
              <a:rPr lang="cs-CZ" sz="1600" dirty="0">
                <a:solidFill>
                  <a:schemeClr val="bg1">
                    <a:lumMod val="50000"/>
                  </a:schemeClr>
                </a:solidFill>
              </a:rPr>
              <a:t> | </a:t>
            </a:r>
            <a:r>
              <a:rPr lang="cs-CZ" sz="1600" dirty="0" smtClean="0">
                <a:solidFill>
                  <a:schemeClr val="bg1">
                    <a:lumMod val="50000"/>
                  </a:schemeClr>
                </a:solidFill>
              </a:rPr>
              <a:t> http</a:t>
            </a:r>
            <a:r>
              <a:rPr lang="cs-CZ" sz="1600" dirty="0">
                <a:solidFill>
                  <a:schemeClr val="bg1">
                    <a:lumMod val="50000"/>
                  </a:schemeClr>
                </a:solidFill>
              </a:rPr>
              <a:t>://www.slideshare.net/slideshow/embed_code/28857004</a:t>
            </a:r>
            <a:r>
              <a:rPr lang="cs-CZ" sz="1600" dirty="0" smtClean="0">
                <a:solidFill>
                  <a:schemeClr val="bg1">
                    <a:lumMod val="50000"/>
                  </a:schemeClr>
                </a:solidFill>
              </a:rPr>
              <a:t># </a:t>
            </a:r>
            <a:r>
              <a:rPr lang="cs-CZ" sz="1600" dirty="0">
                <a:solidFill>
                  <a:schemeClr val="bg1">
                    <a:lumMod val="50000"/>
                  </a:schemeClr>
                </a:solidFill>
              </a:rPr>
              <a:t>| </a:t>
            </a:r>
            <a:r>
              <a:rPr lang="cs-CZ" sz="1600" dirty="0" smtClean="0">
                <a:solidFill>
                  <a:schemeClr val="bg1">
                    <a:lumMod val="50000"/>
                  </a:schemeClr>
                </a:solidFill>
              </a:rPr>
              <a:t> http</a:t>
            </a:r>
            <a:r>
              <a:rPr lang="cs-CZ" sz="1600" dirty="0">
                <a:solidFill>
                  <a:schemeClr val="bg1">
                    <a:lumMod val="50000"/>
                  </a:schemeClr>
                </a:solidFill>
              </a:rPr>
              <a:t>://www.solarify.eu/2013/11/21/365-open-access-soll-restliche-90-prozent-schaffen/4/</a:t>
            </a:r>
            <a:endParaRPr lang="cs-CZ" sz="1600" dirty="0" smtClean="0">
              <a:solidFill>
                <a:schemeClr val="bg1">
                  <a:lumMod val="50000"/>
                </a:schemeClr>
              </a:solidFill>
            </a:endParaRPr>
          </a:p>
          <a:p>
            <a:endParaRPr lang="cs-CZ" sz="2000" dirty="0"/>
          </a:p>
        </p:txBody>
      </p:sp>
    </p:spTree>
    <p:extLst>
      <p:ext uri="{BB962C8B-B14F-4D97-AF65-F5344CB8AC3E}">
        <p14:creationId xmlns:p14="http://schemas.microsoft.com/office/powerpoint/2010/main" val="1692847023"/>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875</TotalTime>
  <Words>932</Words>
  <Application>Microsoft Office PowerPoint</Application>
  <PresentationFormat>Předvádění na obrazovce (4:3)</PresentationFormat>
  <Paragraphs>105</Paragraphs>
  <Slides>18</Slides>
  <Notes>0</Notes>
  <HiddenSlides>0</HiddenSlides>
  <MMClips>0</MMClips>
  <ScaleCrop>false</ScaleCrop>
  <HeadingPairs>
    <vt:vector size="4" baseType="variant">
      <vt:variant>
        <vt:lpstr>Motiv</vt:lpstr>
      </vt:variant>
      <vt:variant>
        <vt:i4>1</vt:i4>
      </vt:variant>
      <vt:variant>
        <vt:lpstr>Nadpisy snímků</vt:lpstr>
      </vt:variant>
      <vt:variant>
        <vt:i4>18</vt:i4>
      </vt:variant>
    </vt:vector>
  </HeadingPairs>
  <TitlesOfParts>
    <vt:vector size="19" baseType="lpstr">
      <vt:lpstr>Motiv systému Office</vt:lpstr>
      <vt:lpstr>Prezentace aplikace PowerPoint</vt:lpstr>
      <vt:lpstr>BERLÍNSKÁ DEKLARACE</vt:lpstr>
      <vt:lpstr>I.  politici</vt:lpstr>
      <vt:lpstr>Georg Schutte (Federal Ministry of Education and Research, Germany)</vt:lpstr>
      <vt:lpstr>Roger Genet (Directorate General for Research and Innovations, France)</vt:lpstr>
      <vt:lpstr>David Willetts (Department for Business Innovations and Skills, UK)</vt:lpstr>
      <vt:lpstr>II. idealisté</vt:lpstr>
      <vt:lpstr>Glyn Moody (novinář)</vt:lpstr>
      <vt:lpstr>Prezentace aplikace PowerPoint</vt:lpstr>
      <vt:lpstr>Ulrich Pöschl (Multiphase Chemistry Department, Max Planck Institute)</vt:lpstr>
      <vt:lpstr>Prezentace aplikace PowerPoint</vt:lpstr>
      <vt:lpstr>Mike Taylor (University of Bristol)</vt:lpstr>
      <vt:lpstr>III. praxe</vt:lpstr>
      <vt:lpstr>Marin Dacos (OpenEdition)</vt:lpstr>
      <vt:lpstr>Bernard Rentier (University of Liège)</vt:lpstr>
      <vt:lpstr>Cameron Neylon &amp; Robert Schlögl (PLoS &amp; Max Planck Institute)</vt:lpstr>
      <vt:lpstr>Open Access Button (https://www.openaccessbutton.org/)</vt:lpstr>
      <vt:lpstr>Prezentace aplikace PowerPoint</vt:lpstr>
    </vt:vector>
  </TitlesOfParts>
  <Company>Univerzita Pardubice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support_0</dc:creator>
  <cp:lastModifiedBy>UPa</cp:lastModifiedBy>
  <cp:revision>43</cp:revision>
  <dcterms:created xsi:type="dcterms:W3CDTF">2013-12-11T09:14:30Z</dcterms:created>
  <dcterms:modified xsi:type="dcterms:W3CDTF">2013-12-12T10:45:05Z</dcterms:modified>
</cp:coreProperties>
</file>