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73" r:id="rId5"/>
    <p:sldId id="285" r:id="rId6"/>
    <p:sldId id="284" r:id="rId7"/>
    <p:sldId id="286" r:id="rId8"/>
    <p:sldId id="260" r:id="rId9"/>
    <p:sldId id="269" r:id="rId10"/>
    <p:sldId id="292" r:id="rId11"/>
    <p:sldId id="293" r:id="rId12"/>
    <p:sldId id="265" r:id="rId13"/>
    <p:sldId id="280" r:id="rId14"/>
    <p:sldId id="267" r:id="rId15"/>
    <p:sldId id="268" r:id="rId16"/>
    <p:sldId id="264" r:id="rId17"/>
    <p:sldId id="262" r:id="rId18"/>
    <p:sldId id="263" r:id="rId19"/>
    <p:sldId id="270" r:id="rId20"/>
    <p:sldId id="257" r:id="rId21"/>
    <p:sldId id="258" r:id="rId22"/>
    <p:sldId id="261" r:id="rId23"/>
    <p:sldId id="279" r:id="rId24"/>
    <p:sldId id="287" r:id="rId25"/>
    <p:sldId id="294" r:id="rId26"/>
    <p:sldId id="288" r:id="rId27"/>
    <p:sldId id="289" r:id="rId28"/>
    <p:sldId id="290" r:id="rId29"/>
    <p:sldId id="291" r:id="rId30"/>
    <p:sldId id="271" r:id="rId31"/>
    <p:sldId id="275" r:id="rId32"/>
    <p:sldId id="274" r:id="rId33"/>
    <p:sldId id="278" r:id="rId34"/>
  </p:sldIdLst>
  <p:sldSz cx="9144000" cy="6858000" type="screen4x3"/>
  <p:notesSz cx="6797675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3CC39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61" autoAdjust="0"/>
    <p:restoredTop sz="93023" autoAdjust="0"/>
  </p:normalViewPr>
  <p:slideViewPr>
    <p:cSldViewPr>
      <p:cViewPr varScale="1">
        <p:scale>
          <a:sx n="85" d="100"/>
          <a:sy n="85" d="100"/>
        </p:scale>
        <p:origin x="-3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F36DD4-44FB-4553-AB0B-54E7BF85B166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60B23810-6C88-4F0E-9BAD-EA2C110D1876}">
      <dgm:prSet phldrT="[Text]" custT="1"/>
      <dgm:spPr/>
      <dgm:t>
        <a:bodyPr/>
        <a:lstStyle/>
        <a:p>
          <a:pPr algn="r"/>
          <a:r>
            <a:rPr lang="cs-CZ" sz="1800" b="1" dirty="0" smtClean="0"/>
            <a:t>Napsání článku</a:t>
          </a:r>
          <a:endParaRPr lang="cs-CZ" sz="1800" b="1" dirty="0"/>
        </a:p>
      </dgm:t>
    </dgm:pt>
    <dgm:pt modelId="{8CBE280F-3824-4FE7-B7D5-BADE8F8DFAD2}" type="parTrans" cxnId="{ECF1B157-D3E9-4787-AF4C-741347BCD83A}">
      <dgm:prSet/>
      <dgm:spPr/>
      <dgm:t>
        <a:bodyPr/>
        <a:lstStyle/>
        <a:p>
          <a:endParaRPr lang="cs-CZ"/>
        </a:p>
      </dgm:t>
    </dgm:pt>
    <dgm:pt modelId="{EDEC3E93-4582-4E5D-A4B3-4F0654355070}" type="sibTrans" cxnId="{ECF1B157-D3E9-4787-AF4C-741347BCD83A}">
      <dgm:prSet/>
      <dgm:spPr/>
      <dgm:t>
        <a:bodyPr/>
        <a:lstStyle/>
        <a:p>
          <a:endParaRPr lang="cs-CZ"/>
        </a:p>
      </dgm:t>
    </dgm:pt>
    <dgm:pt modelId="{EBEC42B6-4659-4FE9-A949-52BBBE6DCED1}">
      <dgm:prSet phldrT="[Text]" custT="1"/>
      <dgm:spPr/>
      <dgm:t>
        <a:bodyPr/>
        <a:lstStyle/>
        <a:p>
          <a:pPr algn="l"/>
          <a:r>
            <a:rPr lang="cs-CZ" sz="1800" b="1" dirty="0" smtClean="0"/>
            <a:t>Zaslání vydavateli</a:t>
          </a:r>
          <a:endParaRPr lang="cs-CZ" sz="1800" b="1" dirty="0"/>
        </a:p>
      </dgm:t>
    </dgm:pt>
    <dgm:pt modelId="{B6F76D3C-4247-40B7-8C08-1E3CB9AFB2FB}" type="parTrans" cxnId="{5C865CB5-E123-4650-AD35-2DCE51FB9282}">
      <dgm:prSet/>
      <dgm:spPr/>
      <dgm:t>
        <a:bodyPr/>
        <a:lstStyle/>
        <a:p>
          <a:endParaRPr lang="cs-CZ"/>
        </a:p>
      </dgm:t>
    </dgm:pt>
    <dgm:pt modelId="{5957B3A5-2AF4-4948-9984-59090F2B6432}" type="sibTrans" cxnId="{5C865CB5-E123-4650-AD35-2DCE51FB9282}">
      <dgm:prSet/>
      <dgm:spPr/>
      <dgm:t>
        <a:bodyPr/>
        <a:lstStyle/>
        <a:p>
          <a:endParaRPr lang="cs-CZ"/>
        </a:p>
      </dgm:t>
    </dgm:pt>
    <dgm:pt modelId="{02DFCBB1-8AEF-4579-B79D-ED16FCD6FB55}">
      <dgm:prSet phldrT="[Text]" custT="1"/>
      <dgm:spPr/>
      <dgm:t>
        <a:bodyPr/>
        <a:lstStyle/>
        <a:p>
          <a:pPr algn="r"/>
          <a:r>
            <a:rPr lang="cs-CZ" sz="1800" b="1" dirty="0" smtClean="0"/>
            <a:t>Recenzní řízení</a:t>
          </a:r>
          <a:endParaRPr lang="cs-CZ" sz="1800" b="1" dirty="0"/>
        </a:p>
      </dgm:t>
    </dgm:pt>
    <dgm:pt modelId="{E979A805-FE0B-477E-BAA1-50A050012B37}" type="parTrans" cxnId="{1968C842-B905-4652-9A24-80668652B680}">
      <dgm:prSet/>
      <dgm:spPr/>
      <dgm:t>
        <a:bodyPr/>
        <a:lstStyle/>
        <a:p>
          <a:endParaRPr lang="cs-CZ"/>
        </a:p>
      </dgm:t>
    </dgm:pt>
    <dgm:pt modelId="{D0442C3C-7E31-40BE-B500-F58C98718EFC}" type="sibTrans" cxnId="{1968C842-B905-4652-9A24-80668652B680}">
      <dgm:prSet/>
      <dgm:spPr/>
      <dgm:t>
        <a:bodyPr/>
        <a:lstStyle/>
        <a:p>
          <a:endParaRPr lang="cs-CZ"/>
        </a:p>
      </dgm:t>
    </dgm:pt>
    <dgm:pt modelId="{8573CDFD-FF63-43AC-9FE0-918439C2F0B9}">
      <dgm:prSet phldrT="[Text]" custT="1"/>
      <dgm:spPr/>
      <dgm:t>
        <a:bodyPr/>
        <a:lstStyle/>
        <a:p>
          <a:pPr algn="l"/>
          <a:r>
            <a:rPr lang="cs-CZ" sz="1800" b="1" dirty="0" smtClean="0"/>
            <a:t>Zapracování připomínek</a:t>
          </a:r>
          <a:endParaRPr lang="cs-CZ" sz="1800" b="1" dirty="0"/>
        </a:p>
      </dgm:t>
    </dgm:pt>
    <dgm:pt modelId="{DDDF41D8-7D01-4292-AA47-180B54162455}" type="parTrans" cxnId="{D35BA37D-88A1-45FD-8725-F60BC266C99B}">
      <dgm:prSet/>
      <dgm:spPr/>
      <dgm:t>
        <a:bodyPr/>
        <a:lstStyle/>
        <a:p>
          <a:endParaRPr lang="cs-CZ"/>
        </a:p>
      </dgm:t>
    </dgm:pt>
    <dgm:pt modelId="{5B28663B-CBF4-4C3C-B288-1DBEF73E1ED4}" type="sibTrans" cxnId="{D35BA37D-88A1-45FD-8725-F60BC266C99B}">
      <dgm:prSet/>
      <dgm:spPr/>
      <dgm:t>
        <a:bodyPr/>
        <a:lstStyle/>
        <a:p>
          <a:endParaRPr lang="cs-CZ"/>
        </a:p>
      </dgm:t>
    </dgm:pt>
    <dgm:pt modelId="{EEED5598-E5BA-4F13-962F-D0D73FABF712}">
      <dgm:prSet phldrT="[Text]" custT="1"/>
      <dgm:spPr/>
      <dgm:t>
        <a:bodyPr/>
        <a:lstStyle/>
        <a:p>
          <a:pPr algn="r"/>
          <a:r>
            <a:rPr lang="cs-CZ" sz="1800" b="1" dirty="0" smtClean="0"/>
            <a:t>Předání práv vydavateli</a:t>
          </a:r>
          <a:endParaRPr lang="cs-CZ" sz="1800" b="1" dirty="0"/>
        </a:p>
      </dgm:t>
    </dgm:pt>
    <dgm:pt modelId="{7AB0F7B1-900B-470F-9A45-860A275A9A0C}" type="parTrans" cxnId="{ECA91E73-63C5-4989-93F8-E98FA8EFA95C}">
      <dgm:prSet/>
      <dgm:spPr/>
      <dgm:t>
        <a:bodyPr/>
        <a:lstStyle/>
        <a:p>
          <a:endParaRPr lang="cs-CZ"/>
        </a:p>
      </dgm:t>
    </dgm:pt>
    <dgm:pt modelId="{EE08FD8C-1CDA-4E7F-9054-388310F8124A}" type="sibTrans" cxnId="{ECA91E73-63C5-4989-93F8-E98FA8EFA95C}">
      <dgm:prSet/>
      <dgm:spPr/>
      <dgm:t>
        <a:bodyPr/>
        <a:lstStyle/>
        <a:p>
          <a:endParaRPr lang="cs-CZ"/>
        </a:p>
      </dgm:t>
    </dgm:pt>
    <dgm:pt modelId="{C4B0D276-FE4D-4BE0-99B8-BA7146FFD26B}">
      <dgm:prSet phldrT="[Text]" custT="1"/>
      <dgm:spPr/>
      <dgm:t>
        <a:bodyPr/>
        <a:lstStyle/>
        <a:p>
          <a:pPr algn="l"/>
          <a:r>
            <a:rPr lang="cs-CZ" sz="1800" b="1" dirty="0" smtClean="0"/>
            <a:t>Publikace článku</a:t>
          </a:r>
          <a:endParaRPr lang="cs-CZ" sz="1800" b="1" dirty="0"/>
        </a:p>
      </dgm:t>
    </dgm:pt>
    <dgm:pt modelId="{AB592C4E-AFA9-4271-AAB6-D80430CBF01A}" type="parTrans" cxnId="{DB85FDBD-F182-4425-84A3-3CBD24121903}">
      <dgm:prSet/>
      <dgm:spPr/>
      <dgm:t>
        <a:bodyPr/>
        <a:lstStyle/>
        <a:p>
          <a:endParaRPr lang="cs-CZ"/>
        </a:p>
      </dgm:t>
    </dgm:pt>
    <dgm:pt modelId="{DAD8EA4A-78DD-4747-9A81-1A1BC6EEF32A}" type="sibTrans" cxnId="{DB85FDBD-F182-4425-84A3-3CBD24121903}">
      <dgm:prSet/>
      <dgm:spPr/>
      <dgm:t>
        <a:bodyPr/>
        <a:lstStyle/>
        <a:p>
          <a:endParaRPr lang="cs-CZ"/>
        </a:p>
      </dgm:t>
    </dgm:pt>
    <dgm:pt modelId="{B15DB473-80A6-49FD-873A-5EA6EC17A10B}" type="pres">
      <dgm:prSet presAssocID="{E4F36DD4-44FB-4553-AB0B-54E7BF85B166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cs-CZ"/>
        </a:p>
      </dgm:t>
    </dgm:pt>
    <dgm:pt modelId="{24ABC548-A30A-4ECB-8E85-165E1EBCFAED}" type="pres">
      <dgm:prSet presAssocID="{60B23810-6C88-4F0E-9BAD-EA2C110D1876}" presName="Accent1" presStyleCnt="0"/>
      <dgm:spPr/>
    </dgm:pt>
    <dgm:pt modelId="{6DB3A19A-C16F-47CE-AD0C-9464766775A6}" type="pres">
      <dgm:prSet presAssocID="{60B23810-6C88-4F0E-9BAD-EA2C110D1876}" presName="Accent" presStyleLbl="node1" presStyleIdx="0" presStyleCnt="6"/>
      <dgm:spPr/>
    </dgm:pt>
    <dgm:pt modelId="{70BE9863-FCDF-414F-873B-FCE9A9C3F37B}" type="pres">
      <dgm:prSet presAssocID="{60B23810-6C88-4F0E-9BAD-EA2C110D1876}" presName="Parent1" presStyleLbl="revTx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3832D84-7547-4A91-AB88-5780BB2B9BC0}" type="pres">
      <dgm:prSet presAssocID="{EBEC42B6-4659-4FE9-A949-52BBBE6DCED1}" presName="Accent2" presStyleCnt="0"/>
      <dgm:spPr/>
    </dgm:pt>
    <dgm:pt modelId="{BD8AAD7D-3559-48E9-B821-AA098B893D9D}" type="pres">
      <dgm:prSet presAssocID="{EBEC42B6-4659-4FE9-A949-52BBBE6DCED1}" presName="Accent" presStyleLbl="node1" presStyleIdx="1" presStyleCnt="6"/>
      <dgm:spPr/>
    </dgm:pt>
    <dgm:pt modelId="{8A7E6554-6810-4846-A4BE-3CFEC3AB318A}" type="pres">
      <dgm:prSet presAssocID="{EBEC42B6-4659-4FE9-A949-52BBBE6DCED1}" presName="Parent2" presStyleLbl="revTx" presStyleIdx="1" presStyleCnt="6" custScaleX="144031" custLinFactNeighborX="16341" custLinFactNeighborY="-44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32CF76D-BFA6-4431-A41E-FA19A945436C}" type="pres">
      <dgm:prSet presAssocID="{02DFCBB1-8AEF-4579-B79D-ED16FCD6FB55}" presName="Accent3" presStyleCnt="0"/>
      <dgm:spPr/>
    </dgm:pt>
    <dgm:pt modelId="{EBFDBB17-5840-404B-A803-B18DACBC90B8}" type="pres">
      <dgm:prSet presAssocID="{02DFCBB1-8AEF-4579-B79D-ED16FCD6FB55}" presName="Accent" presStyleLbl="node1" presStyleIdx="2" presStyleCnt="6"/>
      <dgm:spPr/>
    </dgm:pt>
    <dgm:pt modelId="{555ED9E6-4582-408F-A35B-E8AA0C851B22}" type="pres">
      <dgm:prSet presAssocID="{02DFCBB1-8AEF-4579-B79D-ED16FCD6FB55}" presName="Parent3" presStyleLbl="revTx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1396282-36FD-4F38-82BF-6DA2C91C02EC}" type="pres">
      <dgm:prSet presAssocID="{8573CDFD-FF63-43AC-9FE0-918439C2F0B9}" presName="Accent4" presStyleCnt="0"/>
      <dgm:spPr/>
    </dgm:pt>
    <dgm:pt modelId="{798E87F2-73CC-414E-B541-27EBEAE58BEE}" type="pres">
      <dgm:prSet presAssocID="{8573CDFD-FF63-43AC-9FE0-918439C2F0B9}" presName="Accent" presStyleLbl="node1" presStyleIdx="3" presStyleCnt="6"/>
      <dgm:spPr/>
    </dgm:pt>
    <dgm:pt modelId="{A4D2448C-3C16-4E89-B930-8B0C0A2C0596}" type="pres">
      <dgm:prSet presAssocID="{8573CDFD-FF63-43AC-9FE0-918439C2F0B9}" presName="Parent4" presStyleLbl="revTx" presStyleIdx="3" presStyleCnt="6" custScaleX="190921" custLinFactNeighborX="39786" custLinFactNeighborY="49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D0E4E53-E2BD-4DB1-9CA5-6EFDAF41688B}" type="pres">
      <dgm:prSet presAssocID="{EEED5598-E5BA-4F13-962F-D0D73FABF712}" presName="Accent5" presStyleCnt="0"/>
      <dgm:spPr/>
    </dgm:pt>
    <dgm:pt modelId="{A9252781-3A1C-4C78-8B86-A42AE35FA7B9}" type="pres">
      <dgm:prSet presAssocID="{EEED5598-E5BA-4F13-962F-D0D73FABF712}" presName="Accent" presStyleLbl="node1" presStyleIdx="4" presStyleCnt="6"/>
      <dgm:spPr/>
    </dgm:pt>
    <dgm:pt modelId="{742B5BE6-9D64-4184-9B2A-09AB6E92B368}" type="pres">
      <dgm:prSet presAssocID="{EEED5598-E5BA-4F13-962F-D0D73FABF712}" presName="Parent5" presStyleLbl="revTx" presStyleIdx="4" presStyleCnt="6" custScaleX="209894" custLinFactNeighborX="-55970" custLinFactNeighborY="194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A473CB9-46D3-4B12-A5C4-851A75112351}" type="pres">
      <dgm:prSet presAssocID="{C4B0D276-FE4D-4BE0-99B8-BA7146FFD26B}" presName="Accent6" presStyleCnt="0"/>
      <dgm:spPr/>
    </dgm:pt>
    <dgm:pt modelId="{E15ED91F-D63F-45E5-8A54-BA4BDAECB179}" type="pres">
      <dgm:prSet presAssocID="{C4B0D276-FE4D-4BE0-99B8-BA7146FFD26B}" presName="Accent" presStyleLbl="node1" presStyleIdx="5" presStyleCnt="6"/>
      <dgm:spPr/>
    </dgm:pt>
    <dgm:pt modelId="{DDDC2A0B-481A-474D-9DB8-C706420AEAF5}" type="pres">
      <dgm:prSet presAssocID="{C4B0D276-FE4D-4BE0-99B8-BA7146FFD26B}" presName="Parent6" presStyleLbl="revTx" presStyleIdx="5" presStyleCnt="6" custScaleX="1063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ECA91E73-63C5-4989-93F8-E98FA8EFA95C}" srcId="{E4F36DD4-44FB-4553-AB0B-54E7BF85B166}" destId="{EEED5598-E5BA-4F13-962F-D0D73FABF712}" srcOrd="4" destOrd="0" parTransId="{7AB0F7B1-900B-470F-9A45-860A275A9A0C}" sibTransId="{EE08FD8C-1CDA-4E7F-9054-388310F8124A}"/>
    <dgm:cxn modelId="{0AC6946C-AD68-4C8E-AE7C-41FA4B52362E}" type="presOf" srcId="{E4F36DD4-44FB-4553-AB0B-54E7BF85B166}" destId="{B15DB473-80A6-49FD-873A-5EA6EC17A10B}" srcOrd="0" destOrd="0" presId="urn:microsoft.com/office/officeart/2009/layout/CircleArrowProcess"/>
    <dgm:cxn modelId="{EC15FA79-2564-434A-B800-1CA8CE7BA7E0}" type="presOf" srcId="{8573CDFD-FF63-43AC-9FE0-918439C2F0B9}" destId="{A4D2448C-3C16-4E89-B930-8B0C0A2C0596}" srcOrd="0" destOrd="0" presId="urn:microsoft.com/office/officeart/2009/layout/CircleArrowProcess"/>
    <dgm:cxn modelId="{DB85FDBD-F182-4425-84A3-3CBD24121903}" srcId="{E4F36DD4-44FB-4553-AB0B-54E7BF85B166}" destId="{C4B0D276-FE4D-4BE0-99B8-BA7146FFD26B}" srcOrd="5" destOrd="0" parTransId="{AB592C4E-AFA9-4271-AAB6-D80430CBF01A}" sibTransId="{DAD8EA4A-78DD-4747-9A81-1A1BC6EEF32A}"/>
    <dgm:cxn modelId="{1968C842-B905-4652-9A24-80668652B680}" srcId="{E4F36DD4-44FB-4553-AB0B-54E7BF85B166}" destId="{02DFCBB1-8AEF-4579-B79D-ED16FCD6FB55}" srcOrd="2" destOrd="0" parTransId="{E979A805-FE0B-477E-BAA1-50A050012B37}" sibTransId="{D0442C3C-7E31-40BE-B500-F58C98718EFC}"/>
    <dgm:cxn modelId="{5C865CB5-E123-4650-AD35-2DCE51FB9282}" srcId="{E4F36DD4-44FB-4553-AB0B-54E7BF85B166}" destId="{EBEC42B6-4659-4FE9-A949-52BBBE6DCED1}" srcOrd="1" destOrd="0" parTransId="{B6F76D3C-4247-40B7-8C08-1E3CB9AFB2FB}" sibTransId="{5957B3A5-2AF4-4948-9984-59090F2B6432}"/>
    <dgm:cxn modelId="{ECF1B157-D3E9-4787-AF4C-741347BCD83A}" srcId="{E4F36DD4-44FB-4553-AB0B-54E7BF85B166}" destId="{60B23810-6C88-4F0E-9BAD-EA2C110D1876}" srcOrd="0" destOrd="0" parTransId="{8CBE280F-3824-4FE7-B7D5-BADE8F8DFAD2}" sibTransId="{EDEC3E93-4582-4E5D-A4B3-4F0654355070}"/>
    <dgm:cxn modelId="{83D0BA80-80CB-4404-8BED-C6842189DBFD}" type="presOf" srcId="{C4B0D276-FE4D-4BE0-99B8-BA7146FFD26B}" destId="{DDDC2A0B-481A-474D-9DB8-C706420AEAF5}" srcOrd="0" destOrd="0" presId="urn:microsoft.com/office/officeart/2009/layout/CircleArrowProcess"/>
    <dgm:cxn modelId="{30DA7FD2-AE16-479F-AC90-F880EA346597}" type="presOf" srcId="{EEED5598-E5BA-4F13-962F-D0D73FABF712}" destId="{742B5BE6-9D64-4184-9B2A-09AB6E92B368}" srcOrd="0" destOrd="0" presId="urn:microsoft.com/office/officeart/2009/layout/CircleArrowProcess"/>
    <dgm:cxn modelId="{D35BA37D-88A1-45FD-8725-F60BC266C99B}" srcId="{E4F36DD4-44FB-4553-AB0B-54E7BF85B166}" destId="{8573CDFD-FF63-43AC-9FE0-918439C2F0B9}" srcOrd="3" destOrd="0" parTransId="{DDDF41D8-7D01-4292-AA47-180B54162455}" sibTransId="{5B28663B-CBF4-4C3C-B288-1DBEF73E1ED4}"/>
    <dgm:cxn modelId="{9EDEB322-AB95-4C39-9EC0-4ECEBE664EC2}" type="presOf" srcId="{60B23810-6C88-4F0E-9BAD-EA2C110D1876}" destId="{70BE9863-FCDF-414F-873B-FCE9A9C3F37B}" srcOrd="0" destOrd="0" presId="urn:microsoft.com/office/officeart/2009/layout/CircleArrowProcess"/>
    <dgm:cxn modelId="{54F1318D-D2BA-4BF0-A621-415FC2D97042}" type="presOf" srcId="{EBEC42B6-4659-4FE9-A949-52BBBE6DCED1}" destId="{8A7E6554-6810-4846-A4BE-3CFEC3AB318A}" srcOrd="0" destOrd="0" presId="urn:microsoft.com/office/officeart/2009/layout/CircleArrowProcess"/>
    <dgm:cxn modelId="{BCB7F73A-64E5-4EF9-A041-20A2CBA162A7}" type="presOf" srcId="{02DFCBB1-8AEF-4579-B79D-ED16FCD6FB55}" destId="{555ED9E6-4582-408F-A35B-E8AA0C851B22}" srcOrd="0" destOrd="0" presId="urn:microsoft.com/office/officeart/2009/layout/CircleArrowProcess"/>
    <dgm:cxn modelId="{81A11580-19DE-4E28-819A-D6249B8AEECC}" type="presParOf" srcId="{B15DB473-80A6-49FD-873A-5EA6EC17A10B}" destId="{24ABC548-A30A-4ECB-8E85-165E1EBCFAED}" srcOrd="0" destOrd="0" presId="urn:microsoft.com/office/officeart/2009/layout/CircleArrowProcess"/>
    <dgm:cxn modelId="{40F883B1-0D10-4C34-9DD4-2E6155668C71}" type="presParOf" srcId="{24ABC548-A30A-4ECB-8E85-165E1EBCFAED}" destId="{6DB3A19A-C16F-47CE-AD0C-9464766775A6}" srcOrd="0" destOrd="0" presId="urn:microsoft.com/office/officeart/2009/layout/CircleArrowProcess"/>
    <dgm:cxn modelId="{0A9AF375-5E0B-436F-B7AE-1FD04568246E}" type="presParOf" srcId="{B15DB473-80A6-49FD-873A-5EA6EC17A10B}" destId="{70BE9863-FCDF-414F-873B-FCE9A9C3F37B}" srcOrd="1" destOrd="0" presId="urn:microsoft.com/office/officeart/2009/layout/CircleArrowProcess"/>
    <dgm:cxn modelId="{AB022928-5933-4186-8620-D9548165EFC4}" type="presParOf" srcId="{B15DB473-80A6-49FD-873A-5EA6EC17A10B}" destId="{E3832D84-7547-4A91-AB88-5780BB2B9BC0}" srcOrd="2" destOrd="0" presId="urn:microsoft.com/office/officeart/2009/layout/CircleArrowProcess"/>
    <dgm:cxn modelId="{8470D85B-7A96-438B-867E-9AAF2BD9C139}" type="presParOf" srcId="{E3832D84-7547-4A91-AB88-5780BB2B9BC0}" destId="{BD8AAD7D-3559-48E9-B821-AA098B893D9D}" srcOrd="0" destOrd="0" presId="urn:microsoft.com/office/officeart/2009/layout/CircleArrowProcess"/>
    <dgm:cxn modelId="{3FFE5F10-E41D-42CC-9A78-04A68E1A38AF}" type="presParOf" srcId="{B15DB473-80A6-49FD-873A-5EA6EC17A10B}" destId="{8A7E6554-6810-4846-A4BE-3CFEC3AB318A}" srcOrd="3" destOrd="0" presId="urn:microsoft.com/office/officeart/2009/layout/CircleArrowProcess"/>
    <dgm:cxn modelId="{36CC736D-35E3-496F-8670-85A1CD34F927}" type="presParOf" srcId="{B15DB473-80A6-49FD-873A-5EA6EC17A10B}" destId="{032CF76D-BFA6-4431-A41E-FA19A945436C}" srcOrd="4" destOrd="0" presId="urn:microsoft.com/office/officeart/2009/layout/CircleArrowProcess"/>
    <dgm:cxn modelId="{87182974-2A75-4B4A-9C81-93914EED94DE}" type="presParOf" srcId="{032CF76D-BFA6-4431-A41E-FA19A945436C}" destId="{EBFDBB17-5840-404B-A803-B18DACBC90B8}" srcOrd="0" destOrd="0" presId="urn:microsoft.com/office/officeart/2009/layout/CircleArrowProcess"/>
    <dgm:cxn modelId="{4078D170-0C72-4269-AF94-6C464035BA63}" type="presParOf" srcId="{B15DB473-80A6-49FD-873A-5EA6EC17A10B}" destId="{555ED9E6-4582-408F-A35B-E8AA0C851B22}" srcOrd="5" destOrd="0" presId="urn:microsoft.com/office/officeart/2009/layout/CircleArrowProcess"/>
    <dgm:cxn modelId="{DDB07CAB-CA53-40AD-819E-631DEC389914}" type="presParOf" srcId="{B15DB473-80A6-49FD-873A-5EA6EC17A10B}" destId="{A1396282-36FD-4F38-82BF-6DA2C91C02EC}" srcOrd="6" destOrd="0" presId="urn:microsoft.com/office/officeart/2009/layout/CircleArrowProcess"/>
    <dgm:cxn modelId="{3190C26C-5924-4CCA-9EDA-3CABEA43FFBE}" type="presParOf" srcId="{A1396282-36FD-4F38-82BF-6DA2C91C02EC}" destId="{798E87F2-73CC-414E-B541-27EBEAE58BEE}" srcOrd="0" destOrd="0" presId="urn:microsoft.com/office/officeart/2009/layout/CircleArrowProcess"/>
    <dgm:cxn modelId="{E92BE950-72E2-4D38-8B01-A050224E4FD0}" type="presParOf" srcId="{B15DB473-80A6-49FD-873A-5EA6EC17A10B}" destId="{A4D2448C-3C16-4E89-B930-8B0C0A2C0596}" srcOrd="7" destOrd="0" presId="urn:microsoft.com/office/officeart/2009/layout/CircleArrowProcess"/>
    <dgm:cxn modelId="{F85716F7-FD84-48DD-9E00-8B85872A5B5E}" type="presParOf" srcId="{B15DB473-80A6-49FD-873A-5EA6EC17A10B}" destId="{FD0E4E53-E2BD-4DB1-9CA5-6EFDAF41688B}" srcOrd="8" destOrd="0" presId="urn:microsoft.com/office/officeart/2009/layout/CircleArrowProcess"/>
    <dgm:cxn modelId="{14F0FC7C-1CB7-4E85-98EF-9CC572C0F1BE}" type="presParOf" srcId="{FD0E4E53-E2BD-4DB1-9CA5-6EFDAF41688B}" destId="{A9252781-3A1C-4C78-8B86-A42AE35FA7B9}" srcOrd="0" destOrd="0" presId="urn:microsoft.com/office/officeart/2009/layout/CircleArrowProcess"/>
    <dgm:cxn modelId="{514AD827-3E37-4495-AAC0-DD93CB2E3E7C}" type="presParOf" srcId="{B15DB473-80A6-49FD-873A-5EA6EC17A10B}" destId="{742B5BE6-9D64-4184-9B2A-09AB6E92B368}" srcOrd="9" destOrd="0" presId="urn:microsoft.com/office/officeart/2009/layout/CircleArrowProcess"/>
    <dgm:cxn modelId="{92DFB385-8292-4219-9811-3534B8F90510}" type="presParOf" srcId="{B15DB473-80A6-49FD-873A-5EA6EC17A10B}" destId="{7A473CB9-46D3-4B12-A5C4-851A75112351}" srcOrd="10" destOrd="0" presId="urn:microsoft.com/office/officeart/2009/layout/CircleArrowProcess"/>
    <dgm:cxn modelId="{F467D309-08B3-4544-8F73-5D5C9C1F8245}" type="presParOf" srcId="{7A473CB9-46D3-4B12-A5C4-851A75112351}" destId="{E15ED91F-D63F-45E5-8A54-BA4BDAECB179}" srcOrd="0" destOrd="0" presId="urn:microsoft.com/office/officeart/2009/layout/CircleArrowProcess"/>
    <dgm:cxn modelId="{DCB02C44-A252-4F1C-A372-E41BFBD539B8}" type="presParOf" srcId="{B15DB473-80A6-49FD-873A-5EA6EC17A10B}" destId="{DDDC2A0B-481A-474D-9DB8-C706420AEAF5}" srcOrd="1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B29BEE-FF9A-4037-81B4-112A4060058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A4ABCBD-9163-4E30-879A-7A4D7B769676}">
      <dgm:prSet phldrT="[Text]" custT="1"/>
      <dgm:spPr/>
      <dgm:t>
        <a:bodyPr/>
        <a:lstStyle/>
        <a:p>
          <a:r>
            <a:rPr lang="cs-CZ" sz="1000" b="1" dirty="0" smtClean="0"/>
            <a:t>PREPRINT</a:t>
          </a:r>
        </a:p>
        <a:p>
          <a:r>
            <a:rPr lang="cs-CZ" sz="1000" dirty="0" smtClean="0"/>
            <a:t>(ještě nerecenzovaný článek)</a:t>
          </a:r>
          <a:endParaRPr lang="cs-CZ" sz="1000" dirty="0"/>
        </a:p>
      </dgm:t>
    </dgm:pt>
    <dgm:pt modelId="{DA28BA66-6B45-455A-93BE-AC72F0E1648C}" type="parTrans" cxnId="{2DBB92B0-DF9B-43A3-A370-BB954A78EA6B}">
      <dgm:prSet/>
      <dgm:spPr/>
      <dgm:t>
        <a:bodyPr/>
        <a:lstStyle/>
        <a:p>
          <a:endParaRPr lang="cs-CZ"/>
        </a:p>
      </dgm:t>
    </dgm:pt>
    <dgm:pt modelId="{31FD4737-D2F0-4F62-AFDF-C57F2122CD1E}" type="sibTrans" cxnId="{2DBB92B0-DF9B-43A3-A370-BB954A78EA6B}">
      <dgm:prSet/>
      <dgm:spPr/>
      <dgm:t>
        <a:bodyPr/>
        <a:lstStyle/>
        <a:p>
          <a:endParaRPr lang="cs-CZ"/>
        </a:p>
      </dgm:t>
    </dgm:pt>
    <dgm:pt modelId="{3B91DC08-E274-4BFE-952F-38C5C97387AF}">
      <dgm:prSet phldrT="[Text]" custT="1"/>
      <dgm:spPr/>
      <dgm:t>
        <a:bodyPr/>
        <a:lstStyle/>
        <a:p>
          <a:r>
            <a:rPr lang="cs-CZ" sz="1000" b="1" dirty="0" smtClean="0"/>
            <a:t>POSTPRINT</a:t>
          </a:r>
        </a:p>
        <a:p>
          <a:r>
            <a:rPr lang="cs-CZ" sz="1000" dirty="0" smtClean="0"/>
            <a:t>(již recenzovaný článek, který ještě nebyl zformátován vydavatelem)</a:t>
          </a:r>
          <a:endParaRPr lang="cs-CZ" sz="1000" dirty="0"/>
        </a:p>
      </dgm:t>
    </dgm:pt>
    <dgm:pt modelId="{F3F62177-3A94-4A77-A200-D4932D0F40AB}" type="parTrans" cxnId="{1A689735-9609-45C4-B4AD-8FD06CD19169}">
      <dgm:prSet/>
      <dgm:spPr/>
      <dgm:t>
        <a:bodyPr/>
        <a:lstStyle/>
        <a:p>
          <a:endParaRPr lang="cs-CZ"/>
        </a:p>
      </dgm:t>
    </dgm:pt>
    <dgm:pt modelId="{B21F2C7B-2634-4426-8A7A-4CA983561056}" type="sibTrans" cxnId="{1A689735-9609-45C4-B4AD-8FD06CD19169}">
      <dgm:prSet/>
      <dgm:spPr/>
      <dgm:t>
        <a:bodyPr/>
        <a:lstStyle/>
        <a:p>
          <a:endParaRPr lang="cs-CZ"/>
        </a:p>
      </dgm:t>
    </dgm:pt>
    <dgm:pt modelId="{3E200BE1-67CD-43F3-9A5E-B7FBB169A4A4}">
      <dgm:prSet phldrT="[Text]" custT="1"/>
      <dgm:spPr/>
      <dgm:t>
        <a:bodyPr/>
        <a:lstStyle/>
        <a:p>
          <a:r>
            <a:rPr lang="cs-CZ" sz="1000" b="1" dirty="0" smtClean="0"/>
            <a:t>VYDAVATELSKÁ VERZE</a:t>
          </a:r>
          <a:endParaRPr lang="cs-CZ" sz="1000" b="1" dirty="0"/>
        </a:p>
      </dgm:t>
    </dgm:pt>
    <dgm:pt modelId="{26E4301C-30F5-4184-A415-824AFDD58054}" type="parTrans" cxnId="{A6AC6E06-33E2-452C-8A58-5130264E3A75}">
      <dgm:prSet/>
      <dgm:spPr/>
      <dgm:t>
        <a:bodyPr/>
        <a:lstStyle/>
        <a:p>
          <a:endParaRPr lang="cs-CZ"/>
        </a:p>
      </dgm:t>
    </dgm:pt>
    <dgm:pt modelId="{4D044CEC-CF98-46D1-9CD7-4E3F16B637FB}" type="sibTrans" cxnId="{A6AC6E06-33E2-452C-8A58-5130264E3A75}">
      <dgm:prSet/>
      <dgm:spPr/>
      <dgm:t>
        <a:bodyPr/>
        <a:lstStyle/>
        <a:p>
          <a:endParaRPr lang="cs-CZ"/>
        </a:p>
      </dgm:t>
    </dgm:pt>
    <dgm:pt modelId="{02F502F8-6C99-4467-AB45-38159E109B68}" type="pres">
      <dgm:prSet presAssocID="{C2B29BEE-FF9A-4037-81B4-112A4060058A}" presName="Name0" presStyleCnt="0">
        <dgm:presLayoutVars>
          <dgm:dir/>
          <dgm:resizeHandles val="exact"/>
        </dgm:presLayoutVars>
      </dgm:prSet>
      <dgm:spPr/>
    </dgm:pt>
    <dgm:pt modelId="{2BCC8A03-4B8D-4646-9E33-C465DB8FCD0F}" type="pres">
      <dgm:prSet presAssocID="{4A4ABCBD-9163-4E30-879A-7A4D7B769676}" presName="node" presStyleLbl="node1" presStyleIdx="0" presStyleCnt="3" custScaleX="75205" custScaleY="2705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C372015-2B51-4BF3-A9F5-0CA1307D92BE}" type="pres">
      <dgm:prSet presAssocID="{31FD4737-D2F0-4F62-AFDF-C57F2122CD1E}" presName="sibTrans" presStyleLbl="sibTrans2D1" presStyleIdx="0" presStyleCnt="2" custScaleX="116087" custScaleY="57775"/>
      <dgm:spPr/>
      <dgm:t>
        <a:bodyPr/>
        <a:lstStyle/>
        <a:p>
          <a:endParaRPr lang="cs-CZ"/>
        </a:p>
      </dgm:t>
    </dgm:pt>
    <dgm:pt modelId="{5BB5865D-B218-40B3-B1D9-24EF3AC4A48B}" type="pres">
      <dgm:prSet presAssocID="{31FD4737-D2F0-4F62-AFDF-C57F2122CD1E}" presName="connectorText" presStyleLbl="sibTrans2D1" presStyleIdx="0" presStyleCnt="2"/>
      <dgm:spPr/>
      <dgm:t>
        <a:bodyPr/>
        <a:lstStyle/>
        <a:p>
          <a:endParaRPr lang="cs-CZ"/>
        </a:p>
      </dgm:t>
    </dgm:pt>
    <dgm:pt modelId="{C4FBD2EE-3A6B-4406-95F3-3C00E752FEE6}" type="pres">
      <dgm:prSet presAssocID="{3B91DC08-E274-4BFE-952F-38C5C97387AF}" presName="node" presStyleLbl="node1" presStyleIdx="1" presStyleCnt="3" custScaleX="71861" custScaleY="3750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0C1B14C-C204-48E6-B125-2ADD69801802}" type="pres">
      <dgm:prSet presAssocID="{B21F2C7B-2634-4426-8A7A-4CA983561056}" presName="sibTrans" presStyleLbl="sibTrans2D1" presStyleIdx="1" presStyleCnt="2" custScaleY="57775"/>
      <dgm:spPr/>
      <dgm:t>
        <a:bodyPr/>
        <a:lstStyle/>
        <a:p>
          <a:endParaRPr lang="cs-CZ"/>
        </a:p>
      </dgm:t>
    </dgm:pt>
    <dgm:pt modelId="{39CCB2D9-E09E-449C-B417-8CCDAC8C3B51}" type="pres">
      <dgm:prSet presAssocID="{B21F2C7B-2634-4426-8A7A-4CA983561056}" presName="connectorText" presStyleLbl="sibTrans2D1" presStyleIdx="1" presStyleCnt="2"/>
      <dgm:spPr/>
      <dgm:t>
        <a:bodyPr/>
        <a:lstStyle/>
        <a:p>
          <a:endParaRPr lang="cs-CZ"/>
        </a:p>
      </dgm:t>
    </dgm:pt>
    <dgm:pt modelId="{2969F5EC-973E-40A9-B971-11122964D3BB}" type="pres">
      <dgm:prSet presAssocID="{3E200BE1-67CD-43F3-9A5E-B7FBB169A4A4}" presName="node" presStyleLbl="node1" presStyleIdx="2" presStyleCnt="3" custScaleX="52171" custScaleY="3184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A689735-9609-45C4-B4AD-8FD06CD19169}" srcId="{C2B29BEE-FF9A-4037-81B4-112A4060058A}" destId="{3B91DC08-E274-4BFE-952F-38C5C97387AF}" srcOrd="1" destOrd="0" parTransId="{F3F62177-3A94-4A77-A200-D4932D0F40AB}" sibTransId="{B21F2C7B-2634-4426-8A7A-4CA983561056}"/>
    <dgm:cxn modelId="{A6AC6E06-33E2-452C-8A58-5130264E3A75}" srcId="{C2B29BEE-FF9A-4037-81B4-112A4060058A}" destId="{3E200BE1-67CD-43F3-9A5E-B7FBB169A4A4}" srcOrd="2" destOrd="0" parTransId="{26E4301C-30F5-4184-A415-824AFDD58054}" sibTransId="{4D044CEC-CF98-46D1-9CD7-4E3F16B637FB}"/>
    <dgm:cxn modelId="{2DBB92B0-DF9B-43A3-A370-BB954A78EA6B}" srcId="{C2B29BEE-FF9A-4037-81B4-112A4060058A}" destId="{4A4ABCBD-9163-4E30-879A-7A4D7B769676}" srcOrd="0" destOrd="0" parTransId="{DA28BA66-6B45-455A-93BE-AC72F0E1648C}" sibTransId="{31FD4737-D2F0-4F62-AFDF-C57F2122CD1E}"/>
    <dgm:cxn modelId="{97F54C62-440A-4887-90E8-E74FEE787046}" type="presOf" srcId="{C2B29BEE-FF9A-4037-81B4-112A4060058A}" destId="{02F502F8-6C99-4467-AB45-38159E109B68}" srcOrd="0" destOrd="0" presId="urn:microsoft.com/office/officeart/2005/8/layout/process1"/>
    <dgm:cxn modelId="{38F5D584-4292-4DBB-9E79-C588B28F6595}" type="presOf" srcId="{4A4ABCBD-9163-4E30-879A-7A4D7B769676}" destId="{2BCC8A03-4B8D-4646-9E33-C465DB8FCD0F}" srcOrd="0" destOrd="0" presId="urn:microsoft.com/office/officeart/2005/8/layout/process1"/>
    <dgm:cxn modelId="{950703A3-1E14-4FCC-B8F4-78475C651379}" type="presOf" srcId="{31FD4737-D2F0-4F62-AFDF-C57F2122CD1E}" destId="{5BB5865D-B218-40B3-B1D9-24EF3AC4A48B}" srcOrd="1" destOrd="0" presId="urn:microsoft.com/office/officeart/2005/8/layout/process1"/>
    <dgm:cxn modelId="{EAD08C10-DB82-4489-B046-9D4952422E09}" type="presOf" srcId="{B21F2C7B-2634-4426-8A7A-4CA983561056}" destId="{10C1B14C-C204-48E6-B125-2ADD69801802}" srcOrd="0" destOrd="0" presId="urn:microsoft.com/office/officeart/2005/8/layout/process1"/>
    <dgm:cxn modelId="{0D11D5EB-290E-4FC8-8F5B-A1164FF41CFF}" type="presOf" srcId="{3E200BE1-67CD-43F3-9A5E-B7FBB169A4A4}" destId="{2969F5EC-973E-40A9-B971-11122964D3BB}" srcOrd="0" destOrd="0" presId="urn:microsoft.com/office/officeart/2005/8/layout/process1"/>
    <dgm:cxn modelId="{6BD9A965-6EE2-46D6-8043-E67C76F0AF58}" type="presOf" srcId="{3B91DC08-E274-4BFE-952F-38C5C97387AF}" destId="{C4FBD2EE-3A6B-4406-95F3-3C00E752FEE6}" srcOrd="0" destOrd="0" presId="urn:microsoft.com/office/officeart/2005/8/layout/process1"/>
    <dgm:cxn modelId="{AEF73E30-C9E2-4A53-905B-AD36204B478B}" type="presOf" srcId="{B21F2C7B-2634-4426-8A7A-4CA983561056}" destId="{39CCB2D9-E09E-449C-B417-8CCDAC8C3B51}" srcOrd="1" destOrd="0" presId="urn:microsoft.com/office/officeart/2005/8/layout/process1"/>
    <dgm:cxn modelId="{9F8A08D8-CE7D-4953-AEEF-493875F8C08F}" type="presOf" srcId="{31FD4737-D2F0-4F62-AFDF-C57F2122CD1E}" destId="{0C372015-2B51-4BF3-A9F5-0CA1307D92BE}" srcOrd="0" destOrd="0" presId="urn:microsoft.com/office/officeart/2005/8/layout/process1"/>
    <dgm:cxn modelId="{4F262993-4510-4463-8BF0-9F27DB4C0787}" type="presParOf" srcId="{02F502F8-6C99-4467-AB45-38159E109B68}" destId="{2BCC8A03-4B8D-4646-9E33-C465DB8FCD0F}" srcOrd="0" destOrd="0" presId="urn:microsoft.com/office/officeart/2005/8/layout/process1"/>
    <dgm:cxn modelId="{9EB7B801-39FF-4381-8140-D3364477077A}" type="presParOf" srcId="{02F502F8-6C99-4467-AB45-38159E109B68}" destId="{0C372015-2B51-4BF3-A9F5-0CA1307D92BE}" srcOrd="1" destOrd="0" presId="urn:microsoft.com/office/officeart/2005/8/layout/process1"/>
    <dgm:cxn modelId="{FE6E71BC-C193-464E-9DE0-2A8B66452DA9}" type="presParOf" srcId="{0C372015-2B51-4BF3-A9F5-0CA1307D92BE}" destId="{5BB5865D-B218-40B3-B1D9-24EF3AC4A48B}" srcOrd="0" destOrd="0" presId="urn:microsoft.com/office/officeart/2005/8/layout/process1"/>
    <dgm:cxn modelId="{C77CE601-6CA7-4997-82FB-7CB0160A429A}" type="presParOf" srcId="{02F502F8-6C99-4467-AB45-38159E109B68}" destId="{C4FBD2EE-3A6B-4406-95F3-3C00E752FEE6}" srcOrd="2" destOrd="0" presId="urn:microsoft.com/office/officeart/2005/8/layout/process1"/>
    <dgm:cxn modelId="{3C9D51CA-FE79-4635-B97C-7DB09C70BB15}" type="presParOf" srcId="{02F502F8-6C99-4467-AB45-38159E109B68}" destId="{10C1B14C-C204-48E6-B125-2ADD69801802}" srcOrd="3" destOrd="0" presId="urn:microsoft.com/office/officeart/2005/8/layout/process1"/>
    <dgm:cxn modelId="{2C720850-2ABC-49C4-ADFB-BA8C9F74CBDC}" type="presParOf" srcId="{10C1B14C-C204-48E6-B125-2ADD69801802}" destId="{39CCB2D9-E09E-449C-B417-8CCDAC8C3B51}" srcOrd="0" destOrd="0" presId="urn:microsoft.com/office/officeart/2005/8/layout/process1"/>
    <dgm:cxn modelId="{3A8CAB63-8A31-482F-9F60-215E7207D8C4}" type="presParOf" srcId="{02F502F8-6C99-4467-AB45-38159E109B68}" destId="{2969F5EC-973E-40A9-B971-11122964D3B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465529-C50B-49E2-8425-C531B3C5783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5A27A6-E991-4DCE-84E4-904373333315}">
      <dgm:prSet phldrT="[Text]" custT="1"/>
      <dgm:spPr/>
      <dgm:t>
        <a:bodyPr/>
        <a:lstStyle/>
        <a:p>
          <a:r>
            <a:rPr lang="cs-CZ" sz="1800" dirty="0" smtClean="0"/>
            <a:t>import záznamů z </a:t>
          </a:r>
          <a:r>
            <a:rPr lang="cs-CZ" sz="1800" dirty="0" err="1" smtClean="0"/>
            <a:t>WoS</a:t>
          </a:r>
          <a:endParaRPr lang="cs-CZ" sz="1800" dirty="0" smtClean="0"/>
        </a:p>
        <a:p>
          <a:r>
            <a:rPr lang="cs-CZ" sz="1800" dirty="0" smtClean="0"/>
            <a:t>1x týdně</a:t>
          </a:r>
        </a:p>
        <a:p>
          <a:r>
            <a:rPr lang="cs-CZ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UK</a:t>
          </a:r>
        </a:p>
        <a:p>
          <a:endParaRPr lang="en-US" sz="1800" dirty="0"/>
        </a:p>
      </dgm:t>
    </dgm:pt>
    <dgm:pt modelId="{9905CF76-5BCF-4346-9F4E-6C75EDB60510}" type="parTrans" cxnId="{B3355A9C-3461-402E-B422-D30F6117EB4C}">
      <dgm:prSet/>
      <dgm:spPr/>
      <dgm:t>
        <a:bodyPr/>
        <a:lstStyle/>
        <a:p>
          <a:endParaRPr lang="en-US"/>
        </a:p>
      </dgm:t>
    </dgm:pt>
    <dgm:pt modelId="{07504550-6BC5-4276-8514-6D53A50EA247}" type="sibTrans" cxnId="{B3355A9C-3461-402E-B422-D30F6117EB4C}">
      <dgm:prSet/>
      <dgm:spPr/>
      <dgm:t>
        <a:bodyPr/>
        <a:lstStyle/>
        <a:p>
          <a:endParaRPr lang="en-US"/>
        </a:p>
      </dgm:t>
    </dgm:pt>
    <dgm:pt modelId="{633B5CFB-E725-4998-80C4-F6EB6B1DEEC5}">
      <dgm:prSet phldrT="[Text]" custT="1"/>
      <dgm:spPr/>
      <dgm:t>
        <a:bodyPr/>
        <a:lstStyle/>
        <a:p>
          <a:r>
            <a:rPr lang="cs-CZ" sz="1800" dirty="0" smtClean="0"/>
            <a:t>odeslání informačního e-mailu + předání záznamu</a:t>
          </a:r>
        </a:p>
        <a:p>
          <a:r>
            <a:rPr lang="cs-CZ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UK, první autor </a:t>
          </a:r>
          <a:r>
            <a:rPr lang="cs-CZ" sz="18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UPa</a:t>
          </a:r>
          <a:r>
            <a:rPr lang="cs-CZ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cs-CZ" sz="18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katederní</a:t>
          </a:r>
          <a:r>
            <a:rPr lang="cs-CZ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 správce</a:t>
          </a:r>
          <a:endParaRPr lang="en-US" sz="18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847E76B-773B-42CC-9F40-CFB9CD5F9685}" type="parTrans" cxnId="{A35B66E8-6D91-4861-A077-F323D94E86DC}">
      <dgm:prSet/>
      <dgm:spPr/>
      <dgm:t>
        <a:bodyPr/>
        <a:lstStyle/>
        <a:p>
          <a:endParaRPr lang="en-US"/>
        </a:p>
      </dgm:t>
    </dgm:pt>
    <dgm:pt modelId="{7281C55A-7316-43D3-A1B1-BABDB837215E}" type="sibTrans" cxnId="{A35B66E8-6D91-4861-A077-F323D94E86DC}">
      <dgm:prSet/>
      <dgm:spPr/>
      <dgm:t>
        <a:bodyPr/>
        <a:lstStyle/>
        <a:p>
          <a:endParaRPr lang="en-US"/>
        </a:p>
      </dgm:t>
    </dgm:pt>
    <dgm:pt modelId="{25056A80-6FC1-40BA-AE70-2ECEDA419177}">
      <dgm:prSet phldrT="[Text]" custT="1"/>
      <dgm:spPr/>
      <dgm:t>
        <a:bodyPr/>
        <a:lstStyle/>
        <a:p>
          <a:r>
            <a:rPr lang="cs-CZ" sz="1800" dirty="0" smtClean="0"/>
            <a:t>dopracování záznamu a doplnění plného textu</a:t>
          </a:r>
        </a:p>
        <a:p>
          <a:r>
            <a:rPr lang="cs-CZ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autor, </a:t>
          </a:r>
          <a:r>
            <a:rPr lang="cs-CZ" sz="18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katederní</a:t>
          </a:r>
          <a:r>
            <a:rPr lang="cs-CZ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 správce</a:t>
          </a:r>
          <a:endParaRPr lang="en-US" sz="18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86FBC22-3904-4C97-96BA-47260D37EB80}" type="parTrans" cxnId="{2B353BEB-FA83-4D68-9EB0-DD1A28EB5C84}">
      <dgm:prSet/>
      <dgm:spPr/>
      <dgm:t>
        <a:bodyPr/>
        <a:lstStyle/>
        <a:p>
          <a:endParaRPr lang="en-US"/>
        </a:p>
      </dgm:t>
    </dgm:pt>
    <dgm:pt modelId="{1650C3C9-71E8-41E9-A6E2-90DD9E0430C6}" type="sibTrans" cxnId="{2B353BEB-FA83-4D68-9EB0-DD1A28EB5C84}">
      <dgm:prSet/>
      <dgm:spPr/>
      <dgm:t>
        <a:bodyPr/>
        <a:lstStyle/>
        <a:p>
          <a:endParaRPr lang="en-US"/>
        </a:p>
      </dgm:t>
    </dgm:pt>
    <dgm:pt modelId="{69AB7E86-2A87-493B-8D4B-1B5B1F9E364F}" type="pres">
      <dgm:prSet presAssocID="{5C465529-C50B-49E2-8425-C531B3C5783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8E4B7C6-CC78-48D2-AEB6-737E3FB3D7DE}" type="pres">
      <dgm:prSet presAssocID="{FC5A27A6-E991-4DCE-84E4-904373333315}" presName="Accent1" presStyleCnt="0"/>
      <dgm:spPr/>
    </dgm:pt>
    <dgm:pt modelId="{187C434D-C58D-4552-96CF-73572A74AEB0}" type="pres">
      <dgm:prSet presAssocID="{FC5A27A6-E991-4DCE-84E4-904373333315}" presName="Accent" presStyleLbl="node1" presStyleIdx="0" presStyleCnt="3" custScaleX="192352" custLinFactNeighborX="-855" custLinFactNeighborY="-3035"/>
      <dgm:spPr/>
    </dgm:pt>
    <dgm:pt modelId="{DB3C6A49-20BA-4163-B505-983990791E18}" type="pres">
      <dgm:prSet presAssocID="{FC5A27A6-E991-4DCE-84E4-904373333315}" presName="Parent1" presStyleLbl="revTx" presStyleIdx="0" presStyleCnt="3" custScaleX="206421" custScaleY="228840" custLinFactNeighborX="-184" custLinFactNeighborY="1092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AC424E-5A0B-463B-9C87-373A1CAD3DBB}" type="pres">
      <dgm:prSet presAssocID="{633B5CFB-E725-4998-80C4-F6EB6B1DEEC5}" presName="Accent2" presStyleCnt="0"/>
      <dgm:spPr/>
    </dgm:pt>
    <dgm:pt modelId="{5558E0C1-6DE7-48AC-855A-39B52EFDFBCC}" type="pres">
      <dgm:prSet presAssocID="{633B5CFB-E725-4998-80C4-F6EB6B1DEEC5}" presName="Accent" presStyleLbl="node1" presStyleIdx="1" presStyleCnt="3" custScaleX="242603"/>
      <dgm:spPr/>
    </dgm:pt>
    <dgm:pt modelId="{80F0D074-429A-4183-858E-D0FEAB07D71C}" type="pres">
      <dgm:prSet presAssocID="{633B5CFB-E725-4998-80C4-F6EB6B1DEEC5}" presName="Parent2" presStyleLbl="revTx" presStyleIdx="1" presStyleCnt="3" custScaleX="43613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71735F-A7A9-4EBF-9FA6-733D613A9463}" type="pres">
      <dgm:prSet presAssocID="{25056A80-6FC1-40BA-AE70-2ECEDA419177}" presName="Accent3" presStyleCnt="0"/>
      <dgm:spPr/>
    </dgm:pt>
    <dgm:pt modelId="{C6102CDE-022E-40CF-AA11-E911AD55653D}" type="pres">
      <dgm:prSet presAssocID="{25056A80-6FC1-40BA-AE70-2ECEDA419177}" presName="Accent" presStyleLbl="node1" presStyleIdx="2" presStyleCnt="3" custScaleX="269640" custLinFactNeighborX="594" custLinFactNeighborY="3089"/>
      <dgm:spPr/>
    </dgm:pt>
    <dgm:pt modelId="{5F25F469-5F5D-455F-AAE4-B1C01C766B34}" type="pres">
      <dgm:prSet presAssocID="{25056A80-6FC1-40BA-AE70-2ECEDA419177}" presName="Parent3" presStyleLbl="revTx" presStyleIdx="2" presStyleCnt="3" custScaleX="326173" custScaleY="229375" custLinFactNeighborX="508" custLinFactNeighborY="3854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355A9C-3461-402E-B422-D30F6117EB4C}" srcId="{5C465529-C50B-49E2-8425-C531B3C5783A}" destId="{FC5A27A6-E991-4DCE-84E4-904373333315}" srcOrd="0" destOrd="0" parTransId="{9905CF76-5BCF-4346-9F4E-6C75EDB60510}" sibTransId="{07504550-6BC5-4276-8514-6D53A50EA247}"/>
    <dgm:cxn modelId="{3268815E-3C44-448B-8394-E7655C525F0B}" type="presOf" srcId="{FC5A27A6-E991-4DCE-84E4-904373333315}" destId="{DB3C6A49-20BA-4163-B505-983990791E18}" srcOrd="0" destOrd="0" presId="urn:microsoft.com/office/officeart/2009/layout/CircleArrowProcess"/>
    <dgm:cxn modelId="{2B353BEB-FA83-4D68-9EB0-DD1A28EB5C84}" srcId="{5C465529-C50B-49E2-8425-C531B3C5783A}" destId="{25056A80-6FC1-40BA-AE70-2ECEDA419177}" srcOrd="2" destOrd="0" parTransId="{A86FBC22-3904-4C97-96BA-47260D37EB80}" sibTransId="{1650C3C9-71E8-41E9-A6E2-90DD9E0430C6}"/>
    <dgm:cxn modelId="{A35B66E8-6D91-4861-A077-F323D94E86DC}" srcId="{5C465529-C50B-49E2-8425-C531B3C5783A}" destId="{633B5CFB-E725-4998-80C4-F6EB6B1DEEC5}" srcOrd="1" destOrd="0" parTransId="{F847E76B-773B-42CC-9F40-CFB9CD5F9685}" sibTransId="{7281C55A-7316-43D3-A1B1-BABDB837215E}"/>
    <dgm:cxn modelId="{D1AAD30A-BCAB-4606-BB5C-D21DE7162993}" type="presOf" srcId="{25056A80-6FC1-40BA-AE70-2ECEDA419177}" destId="{5F25F469-5F5D-455F-AAE4-B1C01C766B34}" srcOrd="0" destOrd="0" presId="urn:microsoft.com/office/officeart/2009/layout/CircleArrowProcess"/>
    <dgm:cxn modelId="{0B3165BB-C415-4146-9A9C-6DA8E814704D}" type="presOf" srcId="{633B5CFB-E725-4998-80C4-F6EB6B1DEEC5}" destId="{80F0D074-429A-4183-858E-D0FEAB07D71C}" srcOrd="0" destOrd="0" presId="urn:microsoft.com/office/officeart/2009/layout/CircleArrowProcess"/>
    <dgm:cxn modelId="{A4A24C43-13BF-451C-88D9-2F312DE08BD0}" type="presOf" srcId="{5C465529-C50B-49E2-8425-C531B3C5783A}" destId="{69AB7E86-2A87-493B-8D4B-1B5B1F9E364F}" srcOrd="0" destOrd="0" presId="urn:microsoft.com/office/officeart/2009/layout/CircleArrowProcess"/>
    <dgm:cxn modelId="{A9D05A34-7117-46AA-8FED-084188F6B97D}" type="presParOf" srcId="{69AB7E86-2A87-493B-8D4B-1B5B1F9E364F}" destId="{D8E4B7C6-CC78-48D2-AEB6-737E3FB3D7DE}" srcOrd="0" destOrd="0" presId="urn:microsoft.com/office/officeart/2009/layout/CircleArrowProcess"/>
    <dgm:cxn modelId="{4358FCF0-36A5-4357-B399-26434192277B}" type="presParOf" srcId="{D8E4B7C6-CC78-48D2-AEB6-737E3FB3D7DE}" destId="{187C434D-C58D-4552-96CF-73572A74AEB0}" srcOrd="0" destOrd="0" presId="urn:microsoft.com/office/officeart/2009/layout/CircleArrowProcess"/>
    <dgm:cxn modelId="{146D0952-C0E7-4E3B-9DCD-AC2FC501659F}" type="presParOf" srcId="{69AB7E86-2A87-493B-8D4B-1B5B1F9E364F}" destId="{DB3C6A49-20BA-4163-B505-983990791E18}" srcOrd="1" destOrd="0" presId="urn:microsoft.com/office/officeart/2009/layout/CircleArrowProcess"/>
    <dgm:cxn modelId="{99B75457-BA7E-40C1-8441-CB5EE365D454}" type="presParOf" srcId="{69AB7E86-2A87-493B-8D4B-1B5B1F9E364F}" destId="{6DAC424E-5A0B-463B-9C87-373A1CAD3DBB}" srcOrd="2" destOrd="0" presId="urn:microsoft.com/office/officeart/2009/layout/CircleArrowProcess"/>
    <dgm:cxn modelId="{E20F3817-506D-4904-9F52-1911018C5ADB}" type="presParOf" srcId="{6DAC424E-5A0B-463B-9C87-373A1CAD3DBB}" destId="{5558E0C1-6DE7-48AC-855A-39B52EFDFBCC}" srcOrd="0" destOrd="0" presId="urn:microsoft.com/office/officeart/2009/layout/CircleArrowProcess"/>
    <dgm:cxn modelId="{F410D797-2099-4F54-8244-C88919F0045F}" type="presParOf" srcId="{69AB7E86-2A87-493B-8D4B-1B5B1F9E364F}" destId="{80F0D074-429A-4183-858E-D0FEAB07D71C}" srcOrd="3" destOrd="0" presId="urn:microsoft.com/office/officeart/2009/layout/CircleArrowProcess"/>
    <dgm:cxn modelId="{5FE407A6-C5D0-4227-8C7D-7A4938B22D0D}" type="presParOf" srcId="{69AB7E86-2A87-493B-8D4B-1B5B1F9E364F}" destId="{9371735F-A7A9-4EBF-9FA6-733D613A9463}" srcOrd="4" destOrd="0" presId="urn:microsoft.com/office/officeart/2009/layout/CircleArrowProcess"/>
    <dgm:cxn modelId="{0BB7D148-36C0-48DD-8B2C-788CFA94E06A}" type="presParOf" srcId="{9371735F-A7A9-4EBF-9FA6-733D613A9463}" destId="{C6102CDE-022E-40CF-AA11-E911AD55653D}" srcOrd="0" destOrd="0" presId="urn:microsoft.com/office/officeart/2009/layout/CircleArrowProcess"/>
    <dgm:cxn modelId="{49726F00-7EE9-48F7-9125-E2537B7E2214}" type="presParOf" srcId="{69AB7E86-2A87-493B-8D4B-1B5B1F9E364F}" destId="{5F25F469-5F5D-455F-AAE4-B1C01C766B3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B3A19A-C16F-47CE-AD0C-9464766775A6}">
      <dsp:nvSpPr>
        <dsp:cNvPr id="0" name=""/>
        <dsp:cNvSpPr/>
      </dsp:nvSpPr>
      <dsp:spPr>
        <a:xfrm>
          <a:off x="888516" y="73882"/>
          <a:ext cx="1612273" cy="161244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BE9863-FCDF-414F-873B-FCE9A9C3F37B}">
      <dsp:nvSpPr>
        <dsp:cNvPr id="0" name=""/>
        <dsp:cNvSpPr/>
      </dsp:nvSpPr>
      <dsp:spPr>
        <a:xfrm>
          <a:off x="1244480" y="657773"/>
          <a:ext cx="899739" cy="449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Napsání článku</a:t>
          </a:r>
          <a:endParaRPr lang="cs-CZ" sz="1800" b="1" kern="1200" dirty="0"/>
        </a:p>
      </dsp:txBody>
      <dsp:txXfrm>
        <a:off x="1244480" y="657773"/>
        <a:ext cx="899739" cy="449571"/>
      </dsp:txXfrm>
    </dsp:sp>
    <dsp:sp modelId="{BD8AAD7D-3559-48E9-B821-AA098B893D9D}">
      <dsp:nvSpPr>
        <dsp:cNvPr id="0" name=""/>
        <dsp:cNvSpPr/>
      </dsp:nvSpPr>
      <dsp:spPr>
        <a:xfrm>
          <a:off x="440611" y="1000626"/>
          <a:ext cx="1612273" cy="161244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7E6554-6810-4846-A4BE-3CFEC3AB318A}">
      <dsp:nvSpPr>
        <dsp:cNvPr id="0" name=""/>
        <dsp:cNvSpPr/>
      </dsp:nvSpPr>
      <dsp:spPr>
        <a:xfrm>
          <a:off x="743705" y="1566472"/>
          <a:ext cx="1295904" cy="449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Zaslání vydavateli</a:t>
          </a:r>
          <a:endParaRPr lang="cs-CZ" sz="1800" b="1" kern="1200" dirty="0"/>
        </a:p>
      </dsp:txBody>
      <dsp:txXfrm>
        <a:off x="743705" y="1566472"/>
        <a:ext cx="1295904" cy="449571"/>
      </dsp:txXfrm>
    </dsp:sp>
    <dsp:sp modelId="{EBFDBB17-5840-404B-A803-B18DACBC90B8}">
      <dsp:nvSpPr>
        <dsp:cNvPr id="0" name=""/>
        <dsp:cNvSpPr/>
      </dsp:nvSpPr>
      <dsp:spPr>
        <a:xfrm>
          <a:off x="888516" y="1930436"/>
          <a:ext cx="1612273" cy="1612447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ED9E6-4582-408F-A35B-E8AA0C851B22}">
      <dsp:nvSpPr>
        <dsp:cNvPr id="0" name=""/>
        <dsp:cNvSpPr/>
      </dsp:nvSpPr>
      <dsp:spPr>
        <a:xfrm>
          <a:off x="1244480" y="2514327"/>
          <a:ext cx="899739" cy="449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Recenzní řízení</a:t>
          </a:r>
          <a:endParaRPr lang="cs-CZ" sz="1800" b="1" kern="1200" dirty="0"/>
        </a:p>
      </dsp:txBody>
      <dsp:txXfrm>
        <a:off x="1244480" y="2514327"/>
        <a:ext cx="899739" cy="449571"/>
      </dsp:txXfrm>
    </dsp:sp>
    <dsp:sp modelId="{798E87F2-73CC-414E-B541-27EBEAE58BEE}">
      <dsp:nvSpPr>
        <dsp:cNvPr id="0" name=""/>
        <dsp:cNvSpPr/>
      </dsp:nvSpPr>
      <dsp:spPr>
        <a:xfrm>
          <a:off x="440611" y="2859019"/>
          <a:ext cx="1612273" cy="161244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2448C-3C16-4E89-B930-8B0C0A2C0596}">
      <dsp:nvSpPr>
        <dsp:cNvPr id="0" name=""/>
        <dsp:cNvSpPr/>
      </dsp:nvSpPr>
      <dsp:spPr>
        <a:xfrm>
          <a:off x="743705" y="3464948"/>
          <a:ext cx="1717792" cy="449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Zapracování připomínek</a:t>
          </a:r>
          <a:endParaRPr lang="cs-CZ" sz="1800" b="1" kern="1200" dirty="0"/>
        </a:p>
      </dsp:txBody>
      <dsp:txXfrm>
        <a:off x="743705" y="3464948"/>
        <a:ext cx="1717792" cy="449571"/>
      </dsp:txXfrm>
    </dsp:sp>
    <dsp:sp modelId="{A9252781-3A1C-4C78-8B86-A42AE35FA7B9}">
      <dsp:nvSpPr>
        <dsp:cNvPr id="0" name=""/>
        <dsp:cNvSpPr/>
      </dsp:nvSpPr>
      <dsp:spPr>
        <a:xfrm>
          <a:off x="888516" y="3786376"/>
          <a:ext cx="1612273" cy="1612447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2B5BE6-9D64-4184-9B2A-09AB6E92B368}">
      <dsp:nvSpPr>
        <dsp:cNvPr id="0" name=""/>
        <dsp:cNvSpPr/>
      </dsp:nvSpPr>
      <dsp:spPr>
        <a:xfrm>
          <a:off x="246515" y="4379029"/>
          <a:ext cx="1888500" cy="449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Předání práv vydavateli</a:t>
          </a:r>
          <a:endParaRPr lang="cs-CZ" sz="1800" b="1" kern="1200" dirty="0"/>
        </a:p>
      </dsp:txBody>
      <dsp:txXfrm>
        <a:off x="246515" y="4379029"/>
        <a:ext cx="1888500" cy="449571"/>
      </dsp:txXfrm>
    </dsp:sp>
    <dsp:sp modelId="{E15ED91F-D63F-45E5-8A54-BA4BDAECB179}">
      <dsp:nvSpPr>
        <dsp:cNvPr id="0" name=""/>
        <dsp:cNvSpPr/>
      </dsp:nvSpPr>
      <dsp:spPr>
        <a:xfrm>
          <a:off x="555536" y="4821065"/>
          <a:ext cx="1385145" cy="1386128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DC2A0B-481A-474D-9DB8-C706420AEAF5}">
      <dsp:nvSpPr>
        <dsp:cNvPr id="0" name=""/>
        <dsp:cNvSpPr/>
      </dsp:nvSpPr>
      <dsp:spPr>
        <a:xfrm>
          <a:off x="766154" y="5298850"/>
          <a:ext cx="956954" cy="449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Publikace článku</a:t>
          </a:r>
          <a:endParaRPr lang="cs-CZ" sz="1800" b="1" kern="1200" dirty="0"/>
        </a:p>
      </dsp:txBody>
      <dsp:txXfrm>
        <a:off x="766154" y="5298850"/>
        <a:ext cx="956954" cy="4495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C8A03-4B8D-4646-9E33-C465DB8FCD0F}">
      <dsp:nvSpPr>
        <dsp:cNvPr id="0" name=""/>
        <dsp:cNvSpPr/>
      </dsp:nvSpPr>
      <dsp:spPr>
        <a:xfrm>
          <a:off x="2453" y="159216"/>
          <a:ext cx="2267709" cy="4894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/>
            <a:t>PREPRINT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smtClean="0"/>
            <a:t>(ještě nerecenzovaný článek)</a:t>
          </a:r>
          <a:endParaRPr lang="cs-CZ" sz="1000" kern="1200" dirty="0"/>
        </a:p>
      </dsp:txBody>
      <dsp:txXfrm>
        <a:off x="16788" y="173551"/>
        <a:ext cx="2239039" cy="460760"/>
      </dsp:txXfrm>
    </dsp:sp>
    <dsp:sp modelId="{0C372015-2B51-4BF3-A9F5-0CA1307D92BE}">
      <dsp:nvSpPr>
        <dsp:cNvPr id="0" name=""/>
        <dsp:cNvSpPr/>
      </dsp:nvSpPr>
      <dsp:spPr>
        <a:xfrm>
          <a:off x="2520280" y="187907"/>
          <a:ext cx="742095" cy="4320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800" kern="1200"/>
        </a:p>
      </dsp:txBody>
      <dsp:txXfrm>
        <a:off x="2520280" y="274317"/>
        <a:ext cx="612481" cy="259228"/>
      </dsp:txXfrm>
    </dsp:sp>
    <dsp:sp modelId="{C4FBD2EE-3A6B-4406-95F3-3C00E752FEE6}">
      <dsp:nvSpPr>
        <dsp:cNvPr id="0" name=""/>
        <dsp:cNvSpPr/>
      </dsp:nvSpPr>
      <dsp:spPr>
        <a:xfrm>
          <a:off x="3476310" y="64648"/>
          <a:ext cx="2166875" cy="6785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/>
            <a:t>POSTPRINT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smtClean="0"/>
            <a:t>(již recenzovaný článek, který ještě nebyl zformátován vydavatelem)</a:t>
          </a:r>
          <a:endParaRPr lang="cs-CZ" sz="1000" kern="1200" dirty="0"/>
        </a:p>
      </dsp:txBody>
      <dsp:txXfrm>
        <a:off x="3496185" y="84523"/>
        <a:ext cx="2127125" cy="638816"/>
      </dsp:txXfrm>
    </dsp:sp>
    <dsp:sp modelId="{10C1B14C-C204-48E6-B125-2ADD69801802}">
      <dsp:nvSpPr>
        <dsp:cNvPr id="0" name=""/>
        <dsp:cNvSpPr/>
      </dsp:nvSpPr>
      <dsp:spPr>
        <a:xfrm>
          <a:off x="5944722" y="187907"/>
          <a:ext cx="639258" cy="4320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800" kern="1200"/>
        </a:p>
      </dsp:txBody>
      <dsp:txXfrm>
        <a:off x="5944722" y="274317"/>
        <a:ext cx="509644" cy="259228"/>
      </dsp:txXfrm>
    </dsp:sp>
    <dsp:sp modelId="{2969F5EC-973E-40A9-B971-11122964D3BB}">
      <dsp:nvSpPr>
        <dsp:cNvPr id="0" name=""/>
        <dsp:cNvSpPr/>
      </dsp:nvSpPr>
      <dsp:spPr>
        <a:xfrm>
          <a:off x="6849333" y="115903"/>
          <a:ext cx="1573148" cy="576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/>
            <a:t>VYDAVATELSKÁ VERZE</a:t>
          </a:r>
          <a:endParaRPr lang="cs-CZ" sz="1000" b="1" kern="1200" dirty="0"/>
        </a:p>
      </dsp:txBody>
      <dsp:txXfrm>
        <a:off x="6866205" y="132775"/>
        <a:ext cx="1539404" cy="5423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C434D-C58D-4552-96CF-73572A74AEB0}">
      <dsp:nvSpPr>
        <dsp:cNvPr id="0" name=""/>
        <dsp:cNvSpPr/>
      </dsp:nvSpPr>
      <dsp:spPr>
        <a:xfrm>
          <a:off x="1924466" y="-74106"/>
          <a:ext cx="4695972" cy="244171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C6A49-20BA-4163-B505-983990791E18}">
      <dsp:nvSpPr>
        <dsp:cNvPr id="0" name=""/>
        <dsp:cNvSpPr/>
      </dsp:nvSpPr>
      <dsp:spPr>
        <a:xfrm>
          <a:off x="2887917" y="518788"/>
          <a:ext cx="2800322" cy="1551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import záznamů z </a:t>
          </a:r>
          <a:r>
            <a:rPr lang="cs-CZ" sz="1800" kern="1200" dirty="0" err="1" smtClean="0"/>
            <a:t>WoS</a:t>
          </a:r>
          <a:endParaRPr lang="cs-CZ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1x týdně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UK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2887917" y="518788"/>
        <a:ext cx="2800322" cy="1551858"/>
      </dsp:txXfrm>
    </dsp:sp>
    <dsp:sp modelId="{5558E0C1-6DE7-48AC-855A-39B52EFDFBCC}">
      <dsp:nvSpPr>
        <dsp:cNvPr id="0" name=""/>
        <dsp:cNvSpPr/>
      </dsp:nvSpPr>
      <dsp:spPr>
        <a:xfrm>
          <a:off x="653865" y="1402946"/>
          <a:ext cx="5922771" cy="244171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F0D074-429A-4183-858E-D0FEAB07D71C}">
      <dsp:nvSpPr>
        <dsp:cNvPr id="0" name=""/>
        <dsp:cNvSpPr/>
      </dsp:nvSpPr>
      <dsp:spPr>
        <a:xfrm>
          <a:off x="656911" y="2292594"/>
          <a:ext cx="5916680" cy="678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odeslání informačního e-mailu + předání záznamu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UK, první autor </a:t>
          </a:r>
          <a:r>
            <a:rPr lang="cs-CZ" sz="18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UPa</a:t>
          </a:r>
          <a:r>
            <a:rPr lang="cs-CZ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cs-CZ" sz="18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katederní</a:t>
          </a:r>
          <a:r>
            <a:rPr lang="cs-CZ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správce</a:t>
          </a:r>
          <a:endParaRPr lang="en-US" sz="18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656911" y="2292594"/>
        <a:ext cx="5916680" cy="678141"/>
      </dsp:txXfrm>
    </dsp:sp>
    <dsp:sp modelId="{C6102CDE-022E-40CF-AA11-E911AD55653D}">
      <dsp:nvSpPr>
        <dsp:cNvPr id="0" name=""/>
        <dsp:cNvSpPr/>
      </dsp:nvSpPr>
      <dsp:spPr>
        <a:xfrm>
          <a:off x="1479780" y="3038596"/>
          <a:ext cx="5655677" cy="209833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5F469-5F5D-455F-AAE4-B1C01C766B34}">
      <dsp:nvSpPr>
        <dsp:cNvPr id="0" name=""/>
        <dsp:cNvSpPr/>
      </dsp:nvSpPr>
      <dsp:spPr>
        <a:xfrm>
          <a:off x="2088232" y="3516625"/>
          <a:ext cx="4424887" cy="1555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dopracování záznamu a doplnění plného textu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autor, </a:t>
          </a:r>
          <a:r>
            <a:rPr lang="cs-CZ" sz="18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katederní</a:t>
          </a:r>
          <a:r>
            <a:rPr lang="cs-CZ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správce</a:t>
          </a:r>
          <a:endParaRPr lang="en-US" sz="18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088232" y="3516625"/>
        <a:ext cx="4424887" cy="1555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57E43-4161-4A63-A1CC-8C0D227ABD32}" type="datetimeFigureOut">
              <a:rPr lang="cs-CZ" smtClean="0"/>
              <a:pPr/>
              <a:t>24.10.2012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1362A-EE4F-41F8-B382-76E60B44FE5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1641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84D413-AE91-441D-B074-5FFA3E54D31D}" type="datetimeFigureOut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FA260BE-5B92-4B3E-A03E-07198048F6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05244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erpa.ac.uk/romeo/search.php?jtitle=IEEE+Antennas+and+Propagation+Magazine&amp;issn=1045-9243&amp;zetocpub=Institute+of+Electrical+and+Electronics+Engineers&amp;romeopub=Institute+of+Electrical+and+Electronics+Engineers&amp;fIDnum=|&amp;source=Zetoc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space.upce.cz/handle/10195/35195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space.upce.cz/displaystats?handle=10195/35195&amp;submit_simple=Zobrazit+statistiky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space.upce.cz/displaystats?handle=10195/34624&amp;submit_simple=Zobrazit+statistiky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epositorium.sdum.uminho.pt/handle/1822/1294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epositorium.sdum.uminho.pt/stats?level=item&amp;type=access&amp;page=downviews-series&amp;object-id=1822/1294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cond-mat/0409403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2BC6B3-913A-46CF-B539-10273163D186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cs-CZ" baseline="0" dirty="0" smtClean="0"/>
              <a:t>ZČU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AMU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VŠE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ČVUT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NTK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AV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ČZU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TUL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UPa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VUT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MU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VŠB</a:t>
            </a:r>
          </a:p>
          <a:p>
            <a:pPr marL="228600" indent="-228600">
              <a:buAutoNum type="arabicPeriod"/>
            </a:pPr>
            <a:r>
              <a:rPr lang="cs-CZ" baseline="0" dirty="0" smtClean="0"/>
              <a:t>UTB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A260BE-5B92-4B3E-A03E-07198048F690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062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2765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80615-3E68-4861-B05D-6EE7F959CDB1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2867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0CF778-C2DD-4022-8C31-EE7911103B58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2970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BF0F38-783F-48F1-8DF3-4F2AB3442B32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307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F86907-2F82-4167-8337-12EEEC25F5BE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F165BC-88A9-4676-AFBF-7A1FDCA067FC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>
                <a:hlinkClick r:id="rId3"/>
              </a:rPr>
              <a:t>http://www.sherpa.ac.uk/romeo/search.php?jtitle=IEEE+Antennas+and+Propagation+Magazine&amp;issn=1045-9243&amp;zetocpub=Institute+of+Electrical+and+Electronics+Engineers&amp;romeopub=Institute+of+Electrical+and+Electronics+Engineers&amp;fIDnum=|&amp;source=Zetoc</a:t>
            </a:r>
            <a:endParaRPr lang="cs-CZ" smtClean="0"/>
          </a:p>
        </p:txBody>
      </p:sp>
      <p:sp>
        <p:nvSpPr>
          <p:cNvPr id="3277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5649D0-5263-4361-B74A-789B8BB65832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>
                <a:hlinkClick r:id="rId3"/>
              </a:rPr>
              <a:t>https://dspace.upce.cz/handle/10195/35195</a:t>
            </a:r>
            <a:endParaRPr lang="cs-CZ" smtClean="0"/>
          </a:p>
        </p:txBody>
      </p:sp>
      <p:sp>
        <p:nvSpPr>
          <p:cNvPr id="3379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BA834E-C85E-4766-9D1F-3A2A7CC23901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>
                <a:hlinkClick r:id="rId3"/>
              </a:rPr>
              <a:t>https://dspace.upce.cz/displaystats?handle=10195/35195&amp;submit_simple=Zobrazit+statistiky</a:t>
            </a:r>
            <a:endParaRPr lang="cs-CZ" smtClean="0"/>
          </a:p>
        </p:txBody>
      </p:sp>
      <p:sp>
        <p:nvSpPr>
          <p:cNvPr id="3482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A1F59F-F1AD-4574-81E8-248C9D02FA72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>
                <a:hlinkClick r:id="rId3"/>
              </a:rPr>
              <a:t>https://dspace.upce.cz/displaystats?handle=10195/34624&amp;submit_simple=Zobrazit+statistiky</a:t>
            </a:r>
            <a:endParaRPr lang="cs-CZ" smtClean="0"/>
          </a:p>
        </p:txBody>
      </p:sp>
      <p:sp>
        <p:nvSpPr>
          <p:cNvPr id="3584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29D3C0-5D20-4A40-A0C0-AA3B2EC60E8F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>
                <a:hlinkClick r:id="rId3"/>
              </a:rPr>
              <a:t>http://repositorium.sdum.uminho.pt/handle/1822/1294</a:t>
            </a:r>
            <a:endParaRPr lang="cs-CZ" smtClean="0"/>
          </a:p>
        </p:txBody>
      </p:sp>
      <p:sp>
        <p:nvSpPr>
          <p:cNvPr id="3686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6D66B-2B0B-491D-B4F2-3B15F1F54F9A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>
                <a:hlinkClick r:id="rId3"/>
              </a:rPr>
              <a:t>http://repositorium.sdum.uminho.pt/stats?level=item&amp;type=access&amp;page=downviews-series&amp;object-id=1822/1294</a:t>
            </a:r>
            <a:endParaRPr lang="cs-CZ" smtClean="0"/>
          </a:p>
        </p:txBody>
      </p:sp>
      <p:sp>
        <p:nvSpPr>
          <p:cNvPr id="3789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7FA23C-F25B-446E-B6A2-CE437CFA4DFF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>
                <a:hlinkClick r:id="rId3"/>
              </a:rPr>
              <a:t>http://arxiv.org/abs/cond-mat/0409403</a:t>
            </a:r>
            <a:endParaRPr lang="cs-CZ" smtClean="0"/>
          </a:p>
        </p:txBody>
      </p:sp>
      <p:sp>
        <p:nvSpPr>
          <p:cNvPr id="3891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AAEAD3-0FFD-4E33-A9E3-A0F3610D7173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3994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C3D9CB-4305-420E-9440-7EFA2AAA745F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4198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C9170E-8084-459C-B5AB-7757F84B3126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4403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E61821-0D0F-4F33-8B1E-3E7AB76BFBA3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4506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1BE8B8-1FAF-4E7D-A2EC-E291494D6181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681BD-0607-4709-9D02-AF5E71D02818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2BEB-3090-4820-AB03-BF7A396F1B7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990A1-B34E-41F8-9BFE-5DF3D9972D39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1F066-4095-4636-83A9-8F2BBF6E693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1F766-37DD-4C21-85FC-BEFD6A6198F3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D49AA-FCF1-4C68-B8FC-2EA3DAA743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974E2-A96C-4A8C-87F5-1E3C73715827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73B56-CE26-415A-90B3-9C544A62594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DBC2-96D4-474F-A2EF-D772516D36C7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09A11-D7C0-469A-A2EC-EA250EB455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26D4D-4650-4227-A065-A6F007E94C2E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02B0C-9631-40AF-8FAE-BFD4B45447F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49D55-078C-4A1C-B512-30E7B01378C9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B6270-EBFE-4C21-A399-DAD489F6BDA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427E0-2720-4302-AD4F-EDDBEA82EE8D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032D1-DFB4-4BE8-9653-02181ACE8FA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F9E4C-A9D1-4125-A5A0-29E0CC4B45E8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687F5-335F-4492-BAB7-CD84C68C052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253E9-A81C-41EC-8282-3B6AA58B1B6F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E89B0-3B8B-4512-BB20-5500B55215A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9E9DA-ECCC-4F30-A4ED-513226B115C9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B2C86-4CA8-4C34-AC9F-0D0FCACC72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AAD7A1-EC6E-4E72-8766-7F23B45CA992}" type="datetime1">
              <a:rPr lang="cs-CZ"/>
              <a:pPr>
                <a:defRPr/>
              </a:pPr>
              <a:t>24.10.2012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cs-CZ"/>
              <a:t>Iva </a:t>
            </a:r>
            <a:r>
              <a:rPr lang="cs-CZ" err="1"/>
              <a:t>Prochásková</a:t>
            </a:r>
            <a:r>
              <a:rPr lang="cs-CZ"/>
              <a:t>, Lucie Vyčítalová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B20C63-7858-4A9B-807E-F1FA89448C5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access.c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y9Jh_GffRPU&amp;feature=youtu.be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1000medicine.com/" TargetMode="External"/><Relationship Id="rId7" Type="http://schemas.openxmlformats.org/officeDocument/2006/relationships/hyperlink" Target="http://homer.gsu.edu/journalcancellation/list.php" TargetMode="External"/><Relationship Id="rId2" Type="http://schemas.openxmlformats.org/officeDocument/2006/relationships/hyperlink" Target="http://www.library.ucsf.edu/help/scholpub/cancel/201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brary.arizona.edu/spendingReduction/" TargetMode="External"/><Relationship Id="rId5" Type="http://schemas.openxmlformats.org/officeDocument/2006/relationships/hyperlink" Target="http://www2.lib.virginia.edu/press/budgetfaqs/2010JournalsnotRenewed.pdf" TargetMode="External"/><Relationship Id="rId4" Type="http://schemas.openxmlformats.org/officeDocument/2006/relationships/hyperlink" Target="http://www.lib.washington.edu/dean/budget.htm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erpa.ac.uk/julie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research/science-society/index.cfm?fuseaction=public.topic&amp;id=1300&amp;lang=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erpa.ac.uk/romeo/search.php?jtitle=IEEE+Antennas+and+Propagation+Magazine&amp;issn=1045-9243&amp;zetocpub=Institute+of+Electrical+and+Electronics+Engineers&amp;romeopub=Institute+of+Electrical+and+Electronics+Engineers&amp;fIDnum=|&amp;source=Zetoc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penaire.eu/cs" TargetMode="External"/><Relationship Id="rId2" Type="http://schemas.openxmlformats.org/officeDocument/2006/relationships/hyperlink" Target="http://www.driver-repository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://roar.eprints.org/" TargetMode="External"/><Relationship Id="rId4" Type="http://schemas.openxmlformats.org/officeDocument/2006/relationships/hyperlink" Target="http://base.ub.uni-bielefeld.de/en/index.php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tivecommons.cz/" TargetMode="External"/><Relationship Id="rId2" Type="http://schemas.openxmlformats.org/officeDocument/2006/relationships/hyperlink" Target="http://www.arl.org/sparc/author/addendum.s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://creativecommons.org/licenses/by-nc-nd/3.0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oa.mpg.de/openaccess-berlin/berlindeclaration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oaj.org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pce.cz/knihovna/oa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pce.cz/knihovna/podpora/oa.html" TargetMode="External"/><Relationship Id="rId5" Type="http://schemas.openxmlformats.org/officeDocument/2006/relationships/hyperlink" Target="http://twitter.com/OAupce" TargetMode="External"/><Relationship Id="rId4" Type="http://schemas.openxmlformats.org/officeDocument/2006/relationships/hyperlink" Target="mailto:lucie.vycitalova@upce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/>
          <p:cNvSpPr>
            <a:spLocks noGrp="1"/>
          </p:cNvSpPr>
          <p:nvPr>
            <p:ph type="title"/>
          </p:nvPr>
        </p:nvSpPr>
        <p:spPr>
          <a:xfrm>
            <a:off x="0" y="1844675"/>
            <a:ext cx="9144000" cy="3960813"/>
          </a:xfrm>
        </p:spPr>
        <p:txBody>
          <a:bodyPr/>
          <a:lstStyle/>
          <a:p>
            <a:pPr eaLnBrk="1" hangingPunct="1"/>
            <a:r>
              <a:rPr lang="cs-CZ" sz="3200" b="1" dirty="0" smtClean="0"/>
              <a:t>Open Access</a:t>
            </a:r>
            <a:br>
              <a:rPr lang="cs-CZ" sz="3200" b="1" dirty="0" smtClean="0"/>
            </a:br>
            <a:r>
              <a:rPr lang="cs-CZ" sz="1050" b="1" dirty="0" smtClean="0"/>
              <a:t/>
            </a:r>
            <a:br>
              <a:rPr lang="cs-CZ" sz="1050" b="1" dirty="0" smtClean="0"/>
            </a:br>
            <a:r>
              <a:rPr lang="cs-CZ" sz="2000" b="1" dirty="0" smtClean="0"/>
              <a:t>nové způsoby vědeckého publikování</a:t>
            </a:r>
            <a:r>
              <a:rPr lang="cs-CZ" sz="3200" b="1" dirty="0" smtClean="0"/>
              <a:t/>
            </a:r>
            <a:br>
              <a:rPr lang="cs-CZ" sz="3200" b="1" dirty="0" smtClean="0"/>
            </a:br>
            <a:endParaRPr lang="cs-CZ" sz="2800" dirty="0" smtClean="0"/>
          </a:p>
        </p:txBody>
      </p:sp>
      <p:sp>
        <p:nvSpPr>
          <p:cNvPr id="2052" name="Zástupný symbol pro zápatí 6"/>
          <p:cNvSpPr>
            <a:spLocks noGrp="1"/>
          </p:cNvSpPr>
          <p:nvPr>
            <p:ph type="ftr" sz="quarter" idx="11"/>
          </p:nvPr>
        </p:nvSpPr>
        <p:spPr bwMode="auto">
          <a:xfrm>
            <a:off x="0" y="5229200"/>
            <a:ext cx="9144000" cy="692696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600" dirty="0" smtClean="0">
                <a:solidFill>
                  <a:schemeClr val="tx1"/>
                </a:solidFill>
              </a:rPr>
              <a:t>Lucie </a:t>
            </a:r>
            <a:r>
              <a:rPr lang="cs-CZ" sz="1600" dirty="0" err="1" smtClean="0">
                <a:solidFill>
                  <a:schemeClr val="tx1"/>
                </a:solidFill>
              </a:rPr>
              <a:t>Vyčítalová</a:t>
            </a:r>
            <a:endParaRPr lang="cs-CZ" sz="1600" dirty="0" smtClean="0">
              <a:solidFill>
                <a:schemeClr val="tx1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600" dirty="0" smtClean="0">
                <a:solidFill>
                  <a:schemeClr val="tx1"/>
                </a:solidFill>
              </a:rPr>
              <a:t>Univerzitní knihovna UPa</a:t>
            </a:r>
          </a:p>
        </p:txBody>
      </p:sp>
      <p:pic>
        <p:nvPicPr>
          <p:cNvPr id="1026" name="Picture 2" descr="word_header_international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90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ástupný symbol pro zápatí 6"/>
          <p:cNvSpPr txBox="1">
            <a:spLocks/>
          </p:cNvSpPr>
          <p:nvPr/>
        </p:nvSpPr>
        <p:spPr bwMode="auto">
          <a:xfrm>
            <a:off x="107504" y="6195618"/>
            <a:ext cx="3672159" cy="692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600" dirty="0">
                <a:solidFill>
                  <a:srgbClr val="FFFF66"/>
                </a:solidFill>
              </a:rPr>
              <a:t>Univerzita Pardubice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600" dirty="0" smtClean="0">
                <a:solidFill>
                  <a:srgbClr val="FFFF66"/>
                </a:solidFill>
              </a:rPr>
              <a:t>22.–26. </a:t>
            </a:r>
            <a:r>
              <a:rPr lang="cs-CZ" sz="1600" dirty="0">
                <a:solidFill>
                  <a:srgbClr val="FFFF66"/>
                </a:solidFill>
              </a:rPr>
              <a:t>října </a:t>
            </a:r>
            <a:r>
              <a:rPr lang="cs-CZ" sz="1600" dirty="0" smtClean="0">
                <a:solidFill>
                  <a:srgbClr val="FFFF66"/>
                </a:solidFill>
              </a:rPr>
              <a:t>2012</a:t>
            </a:r>
            <a:endParaRPr lang="cs-CZ" sz="16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259632" y="285783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 smtClean="0">
                <a:latin typeface="+mj-lt"/>
              </a:rPr>
              <a:t>Open Access </a:t>
            </a:r>
            <a:r>
              <a:rPr lang="cs-CZ" sz="2800" b="1" dirty="0" err="1" smtClean="0">
                <a:latin typeface="+mj-lt"/>
              </a:rPr>
              <a:t>Week</a:t>
            </a:r>
            <a:r>
              <a:rPr lang="cs-CZ" sz="2800" b="1" dirty="0" smtClean="0">
                <a:latin typeface="+mj-lt"/>
              </a:rPr>
              <a:t> v ČR </a:t>
            </a:r>
            <a:r>
              <a:rPr lang="cs-CZ" sz="2800" b="1" dirty="0" smtClean="0">
                <a:solidFill>
                  <a:schemeClr val="accent6"/>
                </a:solidFill>
                <a:latin typeface="+mj-lt"/>
              </a:rPr>
              <a:t>(14+2)</a:t>
            </a:r>
            <a:endParaRPr lang="cs-CZ" sz="20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0" y="571641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 smtClean="0">
                <a:latin typeface="+mj-lt"/>
                <a:hlinkClick r:id="rId3"/>
              </a:rPr>
              <a:t>http</a:t>
            </a:r>
            <a:r>
              <a:rPr lang="cs-CZ" sz="1600" dirty="0" smtClean="0">
                <a:latin typeface="+mj-lt"/>
                <a:sym typeface="Wingdings" pitchFamily="2" charset="2"/>
                <a:hlinkClick r:id="rId3"/>
              </a:rPr>
              <a:t>://www.openaccess.cz</a:t>
            </a:r>
            <a:endParaRPr lang="cs-CZ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77735"/>
            <a:ext cx="792480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77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384813" y="-10441"/>
            <a:ext cx="5626627" cy="285650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2353586" y="4846701"/>
            <a:ext cx="5643571" cy="112330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2353587" y="2846064"/>
            <a:ext cx="5643570" cy="2000637"/>
          </a:xfrm>
          <a:prstGeom prst="rect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439731"/>
              </p:ext>
            </p:extLst>
          </p:nvPr>
        </p:nvGraphicFramePr>
        <p:xfrm>
          <a:off x="5662123" y="-98098"/>
          <a:ext cx="3024336" cy="6281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ovéPole 12"/>
          <p:cNvSpPr txBox="1"/>
          <p:nvPr/>
        </p:nvSpPr>
        <p:spPr>
          <a:xfrm>
            <a:off x="2699792" y="123314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PREPRINT</a:t>
            </a:r>
            <a:endParaRPr lang="cs-CZ" b="1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2555776" y="366171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POSTPRINT</a:t>
            </a:r>
            <a:endParaRPr lang="cs-CZ" b="1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2367058" y="5223689"/>
            <a:ext cx="3069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VYDAVATELSKÁ VERZE</a:t>
            </a:r>
            <a:endParaRPr lang="cs-CZ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179512" y="404664"/>
            <a:ext cx="21740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Publikace odborného článku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2271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1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Seznamte 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916833"/>
            <a:ext cx="8229600" cy="2880320"/>
          </a:xfrm>
        </p:spPr>
        <p:txBody>
          <a:bodyPr/>
          <a:lstStyle/>
          <a:p>
            <a:pPr marL="0" indent="0">
              <a:buNone/>
            </a:pPr>
            <a:r>
              <a:rPr lang="cs-CZ" sz="2000" b="1" dirty="0" err="1" smtClean="0">
                <a:solidFill>
                  <a:schemeClr val="accent6"/>
                </a:solidFill>
              </a:rPr>
              <a:t>Repozitář</a:t>
            </a:r>
            <a:endParaRPr lang="cs-CZ" sz="2000" b="1" dirty="0" smtClean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cs-CZ" sz="2000" dirty="0" smtClean="0"/>
              <a:t>Elektronický </a:t>
            </a:r>
            <a:r>
              <a:rPr lang="cs-CZ" sz="2000" dirty="0"/>
              <a:t>systém, který zachycuje, uchovává a zpřístupňuje výsledky vědecko-výzkumné </a:t>
            </a:r>
            <a:r>
              <a:rPr lang="cs-CZ" sz="2000" dirty="0" smtClean="0"/>
              <a:t>práce. </a:t>
            </a:r>
            <a:r>
              <a:rPr lang="cs-CZ" sz="1400" dirty="0" smtClean="0"/>
              <a:t>[</a:t>
            </a:r>
            <a:r>
              <a:rPr lang="cs-CZ" sz="1400" dirty="0"/>
              <a:t>FOSTER, GIBBONS. </a:t>
            </a:r>
            <a:r>
              <a:rPr lang="cs-CZ" sz="1400" i="1" dirty="0"/>
              <a:t>D-Lib </a:t>
            </a:r>
            <a:r>
              <a:rPr lang="cs-CZ" sz="1400" i="1" dirty="0" err="1"/>
              <a:t>Magazine</a:t>
            </a:r>
            <a:r>
              <a:rPr lang="cs-CZ" sz="1400" dirty="0"/>
              <a:t> [online]. 2005, vol. 11, no. 1</a:t>
            </a:r>
            <a:r>
              <a:rPr lang="cs-CZ" sz="1400" dirty="0" smtClean="0"/>
              <a:t>.]</a:t>
            </a:r>
          </a:p>
          <a:p>
            <a:pPr marL="0" indent="0">
              <a:buNone/>
            </a:pPr>
            <a:endParaRPr lang="cs-CZ" sz="1400" dirty="0"/>
          </a:p>
          <a:p>
            <a:pPr marL="0" indent="0">
              <a:buNone/>
            </a:pPr>
            <a:endParaRPr lang="cs-CZ" sz="2000" dirty="0" smtClean="0"/>
          </a:p>
          <a:p>
            <a:pPr marL="0" indent="0">
              <a:buNone/>
            </a:pPr>
            <a:r>
              <a:rPr lang="cs-CZ" sz="2000" b="1" dirty="0" err="1" smtClean="0">
                <a:solidFill>
                  <a:schemeClr val="accent6"/>
                </a:solidFill>
              </a:rPr>
              <a:t>Autoarchivace</a:t>
            </a:r>
            <a:r>
              <a:rPr lang="cs-CZ" sz="2000" dirty="0" smtClean="0"/>
              <a:t> </a:t>
            </a:r>
          </a:p>
          <a:p>
            <a:pPr marL="0" indent="0">
              <a:buNone/>
            </a:pPr>
            <a:r>
              <a:rPr lang="cs-CZ" sz="2000" dirty="0" smtClean="0"/>
              <a:t>Vložení plného textu publikovaného textu do repozitáře.</a:t>
            </a:r>
          </a:p>
        </p:txBody>
      </p:sp>
    </p:spTree>
    <p:extLst>
      <p:ext uri="{BB962C8B-B14F-4D97-AF65-F5344CB8AC3E}">
        <p14:creationId xmlns:p14="http://schemas.microsoft.com/office/powerpoint/2010/main" val="390362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Open Access (OA)</a:t>
            </a:r>
          </a:p>
        </p:txBody>
      </p:sp>
      <p:sp>
        <p:nvSpPr>
          <p:cNvPr id="4099" name="TextovéPole 5"/>
          <p:cNvSpPr txBox="1">
            <a:spLocks noChangeArrowheads="1"/>
          </p:cNvSpPr>
          <p:nvPr/>
        </p:nvSpPr>
        <p:spPr bwMode="auto">
          <a:xfrm>
            <a:off x="611188" y="1700213"/>
            <a:ext cx="7848600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>
              <a:buFont typeface="Arial" charset="0"/>
              <a:buChar char="•"/>
            </a:pPr>
            <a:r>
              <a:rPr lang="cs-CZ" sz="2000" dirty="0">
                <a:latin typeface="Calibri" pitchFamily="32" charset="0"/>
              </a:rPr>
              <a:t>volný přístup k již </a:t>
            </a:r>
            <a:r>
              <a:rPr lang="cs-CZ" sz="2000" b="1" dirty="0">
                <a:latin typeface="Calibri" pitchFamily="32" charset="0"/>
              </a:rPr>
              <a:t>publikovaným</a:t>
            </a:r>
            <a:r>
              <a:rPr lang="cs-CZ" sz="2000" dirty="0">
                <a:latin typeface="Calibri" pitchFamily="32" charset="0"/>
              </a:rPr>
              <a:t> výsledkům vědy a výzkumu, zpravidla recenzovaným a významným odborným článkům</a:t>
            </a:r>
          </a:p>
          <a:p>
            <a:pPr indent="182563"/>
            <a:endParaRPr lang="cs-CZ" sz="2000" dirty="0">
              <a:latin typeface="Calibri" pitchFamily="32" charset="0"/>
            </a:endParaRPr>
          </a:p>
          <a:p>
            <a:pPr indent="182563">
              <a:buFont typeface="Arial" charset="0"/>
              <a:buChar char="•"/>
            </a:pPr>
            <a:r>
              <a:rPr lang="cs-CZ" sz="2000" dirty="0">
                <a:latin typeface="Calibri" pitchFamily="32" charset="0"/>
              </a:rPr>
              <a:t>druhy OA</a:t>
            </a:r>
          </a:p>
          <a:p>
            <a:pPr lvl="1" indent="182563">
              <a:buFont typeface="Arial" charset="0"/>
              <a:buChar char="•"/>
            </a:pPr>
            <a:r>
              <a:rPr lang="cs-CZ" sz="2000" dirty="0">
                <a:solidFill>
                  <a:srgbClr val="FFC000"/>
                </a:solidFill>
                <a:latin typeface="Calibri" pitchFamily="32" charset="0"/>
              </a:rPr>
              <a:t>GOLD </a:t>
            </a:r>
            <a:r>
              <a:rPr lang="cs-CZ" sz="2000" dirty="0">
                <a:latin typeface="Calibri" pitchFamily="32" charset="0"/>
              </a:rPr>
              <a:t>- publikování v OA časopisech (převrácený model publikování, náklady platí autor, časopis je volně dostupný)</a:t>
            </a:r>
          </a:p>
          <a:p>
            <a:pPr indent="182563">
              <a:buFont typeface="Arial" charset="0"/>
              <a:buChar char="•"/>
            </a:pPr>
            <a:endParaRPr lang="cs-CZ" sz="2000" dirty="0">
              <a:latin typeface="Calibri" pitchFamily="32" charset="0"/>
            </a:endParaRPr>
          </a:p>
          <a:p>
            <a:pPr lvl="1" indent="182563">
              <a:buFont typeface="Arial" charset="0"/>
              <a:buChar char="•"/>
            </a:pPr>
            <a:r>
              <a:rPr lang="cs-CZ" sz="2000" dirty="0">
                <a:solidFill>
                  <a:srgbClr val="00B050"/>
                </a:solidFill>
                <a:latin typeface="Calibri" pitchFamily="32" charset="0"/>
              </a:rPr>
              <a:t>GREEN </a:t>
            </a:r>
            <a:r>
              <a:rPr lang="cs-CZ" sz="2000" dirty="0">
                <a:latin typeface="Calibri" pitchFamily="32" charset="0"/>
              </a:rPr>
              <a:t>- uložení publikovaných článků do oborových nebo institucionálních </a:t>
            </a:r>
            <a:r>
              <a:rPr lang="cs-CZ" sz="2000" dirty="0" err="1">
                <a:latin typeface="Calibri" pitchFamily="32" charset="0"/>
              </a:rPr>
              <a:t>repozitářů</a:t>
            </a:r>
            <a:r>
              <a:rPr lang="cs-CZ" sz="2000" dirty="0">
                <a:latin typeface="Calibri" pitchFamily="32" charset="0"/>
              </a:rPr>
              <a:t> (Digitální knihovna </a:t>
            </a:r>
            <a:r>
              <a:rPr lang="cs-CZ" sz="2000" dirty="0" err="1">
                <a:latin typeface="Calibri" pitchFamily="32" charset="0"/>
              </a:rPr>
              <a:t>UPa</a:t>
            </a:r>
            <a:r>
              <a:rPr lang="cs-CZ" sz="2000" dirty="0">
                <a:latin typeface="Calibri" pitchFamily="32" charset="0"/>
              </a:rPr>
              <a:t>) ve vydavatelské verzi, preprintu nebo </a:t>
            </a:r>
            <a:r>
              <a:rPr lang="cs-CZ" sz="2000" dirty="0" err="1">
                <a:latin typeface="Calibri" pitchFamily="32" charset="0"/>
              </a:rPr>
              <a:t>postprintu</a:t>
            </a:r>
            <a:r>
              <a:rPr lang="cs-CZ" sz="2000" dirty="0">
                <a:latin typeface="Calibri" pitchFamily="32" charset="0"/>
              </a:rPr>
              <a:t> dle pravidel vydavatele</a:t>
            </a:r>
          </a:p>
          <a:p>
            <a:pPr indent="182563">
              <a:buFont typeface="Arial" charset="0"/>
              <a:buChar char="•"/>
            </a:pPr>
            <a:endParaRPr lang="cs-CZ" sz="2000" dirty="0">
              <a:latin typeface="Calibri" pitchFamily="32" charset="0"/>
            </a:endParaRPr>
          </a:p>
        </p:txBody>
      </p:sp>
      <p:graphicFrame>
        <p:nvGraphicFramePr>
          <p:cNvPr id="20" name="Diagram 19"/>
          <p:cNvGraphicFramePr/>
          <p:nvPr/>
        </p:nvGraphicFramePr>
        <p:xfrm>
          <a:off x="323528" y="5229200"/>
          <a:ext cx="8424936" cy="807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ovéPole 2"/>
          <p:cNvSpPr txBox="1">
            <a:spLocks noChangeArrowheads="1"/>
          </p:cNvSpPr>
          <p:nvPr/>
        </p:nvSpPr>
        <p:spPr bwMode="auto">
          <a:xfrm>
            <a:off x="7884368" y="1196752"/>
            <a:ext cx="72008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cs-CZ" dirty="0">
                <a:latin typeface="Calibri" pitchFamily="32" charset="0"/>
                <a:hlinkClick r:id="rId8"/>
              </a:rPr>
              <a:t>video</a:t>
            </a:r>
            <a:endParaRPr lang="cs-CZ" dirty="0">
              <a:latin typeface="Calibri" pitchFamily="3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Nadpis 1"/>
          <p:cNvSpPr>
            <a:spLocks noGrp="1"/>
          </p:cNvSpPr>
          <p:nvPr>
            <p:ph type="title"/>
          </p:nvPr>
        </p:nvSpPr>
        <p:spPr>
          <a:xfrm>
            <a:off x="457200" y="110865"/>
            <a:ext cx="8229600" cy="1143000"/>
          </a:xfrm>
        </p:spPr>
        <p:txBody>
          <a:bodyPr/>
          <a:lstStyle/>
          <a:p>
            <a:pPr eaLnBrk="1" hangingPunct="1"/>
            <a:r>
              <a:rPr lang="cs-CZ" dirty="0" smtClean="0"/>
              <a:t>Proč OA?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5" y="1123074"/>
            <a:ext cx="8496746" cy="30956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000" dirty="0" smtClean="0"/>
              <a:t>světový trend ve vědecké komunikaci podporovaný řadou významných světových univerzit (MIT, Harvard Univ., Utrecht Univ., Humboldt Univ.,…)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000" dirty="0" smtClean="0"/>
              <a:t>širší </a:t>
            </a:r>
            <a:r>
              <a:rPr lang="cs-CZ" sz="2000" b="1" dirty="0" smtClean="0"/>
              <a:t>dostupnost</a:t>
            </a:r>
            <a:r>
              <a:rPr lang="cs-CZ" sz="2000" dirty="0" smtClean="0"/>
              <a:t> vědeckých výstupů (ne pouze pro předplatitele periodik)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000" dirty="0" smtClean="0"/>
              <a:t>vyšší </a:t>
            </a:r>
            <a:r>
              <a:rPr lang="cs-CZ" sz="2000" b="1" dirty="0" smtClean="0"/>
              <a:t>citovanost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000" dirty="0" smtClean="0"/>
              <a:t>zviditelnění a zvýšení </a:t>
            </a:r>
            <a:r>
              <a:rPr lang="cs-CZ" sz="2000" b="1" dirty="0" smtClean="0"/>
              <a:t>prestiže</a:t>
            </a:r>
            <a:r>
              <a:rPr lang="cs-CZ" sz="2000" dirty="0" smtClean="0"/>
              <a:t> jednotlivců i jejich instituce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000" dirty="0" smtClean="0"/>
              <a:t>rychlejší výměna vědeckých informací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000" dirty="0" smtClean="0"/>
              <a:t>eliminace plagiátorství</a:t>
            </a:r>
          </a:p>
        </p:txBody>
      </p:sp>
      <p:sp>
        <p:nvSpPr>
          <p:cNvPr id="5125" name="TextovéPole 4"/>
          <p:cNvSpPr txBox="1">
            <a:spLocks noChangeArrowheads="1"/>
          </p:cNvSpPr>
          <p:nvPr/>
        </p:nvSpPr>
        <p:spPr bwMode="auto">
          <a:xfrm>
            <a:off x="250825" y="6237288"/>
            <a:ext cx="417671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900">
                <a:latin typeface="Calibri" pitchFamily="32" charset="0"/>
              </a:rPr>
              <a:t>Graf použit z: </a:t>
            </a:r>
            <a:r>
              <a:rPr lang="en-US" sz="900">
                <a:latin typeface="Calibri" pitchFamily="32" charset="0"/>
              </a:rPr>
              <a:t>Harnad, S., Brody, T., Vallieres, F., Carr, L., Hitchcock, S., Gingras, Y., Oppenheim, C., Hajjem, C. and Hilf, E. (2008) The Access/Impact Problem and the Green and Gold Roads to Open Access: An Update. </a:t>
            </a:r>
            <a:r>
              <a:rPr lang="en-US" sz="900" i="1">
                <a:latin typeface="Calibri" pitchFamily="32" charset="0"/>
              </a:rPr>
              <a:t>Serials review</a:t>
            </a:r>
            <a:r>
              <a:rPr lang="en-US" sz="900">
                <a:latin typeface="Calibri" pitchFamily="32" charset="0"/>
              </a:rPr>
              <a:t>, 34 (1). pp. 36-40.</a:t>
            </a:r>
            <a:endParaRPr lang="cs-CZ">
              <a:latin typeface="Calibri" pitchFamily="3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45308"/>
            <a:ext cx="3992283" cy="238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cs-CZ" dirty="0"/>
              <a:t>Proč OA?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316632"/>
          </a:xfrm>
        </p:spPr>
        <p:txBody>
          <a:bodyPr/>
          <a:lstStyle/>
          <a:p>
            <a:r>
              <a:rPr lang="cs-CZ" sz="2000" dirty="0"/>
              <a:t>zvyšující se náklady na předplatné vědeckých periodik</a:t>
            </a:r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539552" y="1772816"/>
            <a:ext cx="8208912" cy="2308324"/>
          </a:xfrm>
          <a:prstGeom prst="rect">
            <a:avLst/>
          </a:prstGeom>
          <a:solidFill>
            <a:srgbClr val="BDF8A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cs-CZ" b="1" dirty="0" smtClean="0">
                <a:latin typeface="Calibri" pitchFamily="34" charset="0"/>
                <a:cs typeface="Calibri" pitchFamily="34" charset="0"/>
              </a:rPr>
              <a:t>Září 2010</a:t>
            </a:r>
          </a:p>
          <a:p>
            <a:pPr algn="l"/>
            <a:r>
              <a:rPr lang="en-US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University of California at San Francisco (UCSF) cancelled </a:t>
            </a:r>
            <a:r>
              <a:rPr lang="en-US" dirty="0">
                <a:latin typeface="Calibri" pitchFamily="34" charset="0"/>
                <a:cs typeface="Calibri" pitchFamily="34" charset="0"/>
                <a:hlinkClick r:id="rId2"/>
              </a:rPr>
              <a:t>118 print and 115 online subscriptions</a:t>
            </a:r>
            <a:r>
              <a:rPr lang="en-US" dirty="0">
                <a:latin typeface="Calibri" pitchFamily="34" charset="0"/>
                <a:cs typeface="Calibri" pitchFamily="34" charset="0"/>
              </a:rPr>
              <a:t> for 2010, as well as several databases (including </a:t>
            </a:r>
            <a:r>
              <a:rPr lang="en-US" dirty="0">
                <a:latin typeface="Calibri" pitchFamily="34" charset="0"/>
                <a:cs typeface="Calibri" pitchFamily="34" charset="0"/>
                <a:hlinkClick r:id="rId3"/>
              </a:rPr>
              <a:t>Faculty of 1000 Medicine,</a:t>
            </a:r>
            <a:r>
              <a:rPr lang="en-US" dirty="0">
                <a:latin typeface="Calibri" pitchFamily="34" charset="0"/>
                <a:cs typeface="Calibri" pitchFamily="34" charset="0"/>
              </a:rPr>
              <a:t> publisher of 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The Scientist</a:t>
            </a:r>
            <a:r>
              <a:rPr lang="en-US" dirty="0">
                <a:latin typeface="Calibri" pitchFamily="34" charset="0"/>
                <a:cs typeface="Calibri" pitchFamily="34" charset="0"/>
              </a:rPr>
              <a:t>). Last spring, the University of Washington announced cuts of </a:t>
            </a:r>
            <a:r>
              <a:rPr lang="en-US" dirty="0">
                <a:latin typeface="Calibri" pitchFamily="34" charset="0"/>
                <a:cs typeface="Calibri" pitchFamily="34" charset="0"/>
                <a:hlinkClick r:id="rId4"/>
              </a:rPr>
              <a:t>1,600 print and electronic </a:t>
            </a:r>
            <a:r>
              <a:rPr lang="en-US" dirty="0" err="1">
                <a:latin typeface="Calibri" pitchFamily="34" charset="0"/>
                <a:cs typeface="Calibri" pitchFamily="34" charset="0"/>
                <a:hlinkClick r:id="rId4"/>
              </a:rPr>
              <a:t>journals,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databases</a:t>
            </a:r>
            <a:r>
              <a:rPr lang="en-US" dirty="0">
                <a:latin typeface="Calibri" pitchFamily="34" charset="0"/>
                <a:cs typeface="Calibri" pitchFamily="34" charset="0"/>
              </a:rPr>
              <a:t>, and microforms. The University of Virginia library sliced </a:t>
            </a:r>
            <a:r>
              <a:rPr lang="en-US" dirty="0">
                <a:latin typeface="Calibri" pitchFamily="34" charset="0"/>
                <a:cs typeface="Calibri" pitchFamily="34" charset="0"/>
                <a:hlinkClick r:id="rId5"/>
              </a:rPr>
              <a:t>1,169 journals,</a:t>
            </a:r>
            <a:r>
              <a:rPr lang="en-US" dirty="0">
                <a:latin typeface="Calibri" pitchFamily="34" charset="0"/>
                <a:cs typeface="Calibri" pitchFamily="34" charset="0"/>
              </a:rPr>
              <a:t> the University of Arizona downsized by </a:t>
            </a:r>
            <a:r>
              <a:rPr lang="en-US" dirty="0">
                <a:latin typeface="Calibri" pitchFamily="34" charset="0"/>
                <a:cs typeface="Calibri" pitchFamily="34" charset="0"/>
                <a:hlinkClick r:id="rId6"/>
              </a:rPr>
              <a:t>650 print and electronic titles,</a:t>
            </a:r>
            <a:r>
              <a:rPr lang="en-US" dirty="0">
                <a:latin typeface="Calibri" pitchFamily="34" charset="0"/>
                <a:cs typeface="Calibri" pitchFamily="34" charset="0"/>
              </a:rPr>
              <a:t> and Georgia State University cut 441 and is now considering the fate of </a:t>
            </a:r>
            <a:r>
              <a:rPr lang="en-US" dirty="0">
                <a:latin typeface="Calibri" pitchFamily="34" charset="0"/>
                <a:cs typeface="Calibri" pitchFamily="34" charset="0"/>
                <a:hlinkClick r:id="rId7"/>
              </a:rPr>
              <a:t>another 1,092.</a:t>
            </a:r>
            <a:r>
              <a:rPr lang="en-US" dirty="0">
                <a:latin typeface="Calibri" pitchFamily="34" charset="0"/>
                <a:cs typeface="Calibri" pitchFamily="34" charset="0"/>
              </a:rPr>
              <a:t> The list goes on and on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cs-CZ" dirty="0" smtClean="0">
                <a:latin typeface="Calibri" pitchFamily="34" charset="0"/>
                <a:cs typeface="Calibri" pitchFamily="34" charset="0"/>
              </a:rPr>
              <a:t>“ (</a:t>
            </a:r>
            <a:r>
              <a:rPr lang="cs-CZ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cs-C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cs-CZ" dirty="0" err="1" smtClean="0">
                <a:latin typeface="Calibri" pitchFamily="34" charset="0"/>
                <a:cs typeface="Calibri" pitchFamily="34" charset="0"/>
              </a:rPr>
              <a:t>Scientist</a:t>
            </a:r>
            <a:r>
              <a:rPr lang="cs-CZ" dirty="0" smtClean="0">
                <a:latin typeface="Calibri" pitchFamily="34" charset="0"/>
                <a:cs typeface="Calibri" pitchFamily="34" charset="0"/>
              </a:rPr>
              <a:t>)</a:t>
            </a:r>
            <a:endParaRPr lang="cs-CZ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39552" y="4725144"/>
            <a:ext cx="8208912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cs-CZ" b="1" dirty="0" smtClean="0">
                <a:latin typeface="Calibri" pitchFamily="34" charset="0"/>
                <a:cs typeface="Calibri" pitchFamily="34" charset="0"/>
              </a:rPr>
              <a:t>Srpen 2011</a:t>
            </a:r>
          </a:p>
          <a:p>
            <a:pPr algn="just"/>
            <a:r>
              <a:rPr lang="cs-CZ" dirty="0" smtClean="0">
                <a:latin typeface="Calibri" pitchFamily="34" charset="0"/>
                <a:cs typeface="Calibri" pitchFamily="34" charset="0"/>
              </a:rPr>
              <a:t>„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Major </a:t>
            </a:r>
            <a:r>
              <a:rPr lang="en-US" dirty="0">
                <a:latin typeface="Calibri" pitchFamily="34" charset="0"/>
                <a:cs typeface="Calibri" pitchFamily="34" charset="0"/>
              </a:rPr>
              <a:t>research libraries in Britain have told the two largest journal publishers that they will not renew their "big deals" with them if they do not make significant real-terms price reductions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cs-CZ" dirty="0" smtClean="0">
                <a:latin typeface="Calibri" pitchFamily="34" charset="0"/>
                <a:cs typeface="Calibri" pitchFamily="34" charset="0"/>
              </a:rPr>
              <a:t>“ (</a:t>
            </a:r>
            <a:r>
              <a:rPr lang="cs-CZ" dirty="0" err="1" smtClean="0">
                <a:latin typeface="Calibri" pitchFamily="34" charset="0"/>
                <a:cs typeface="Calibri" pitchFamily="34" charset="0"/>
              </a:rPr>
              <a:t>Inside</a:t>
            </a:r>
            <a:r>
              <a:rPr lang="cs-C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cs-CZ" dirty="0" err="1" smtClean="0">
                <a:latin typeface="Calibri" pitchFamily="34" charset="0"/>
                <a:cs typeface="Calibri" pitchFamily="34" charset="0"/>
              </a:rPr>
              <a:t>Higher</a:t>
            </a:r>
            <a:r>
              <a:rPr lang="cs-CZ" dirty="0" smtClean="0">
                <a:latin typeface="Calibri" pitchFamily="34" charset="0"/>
                <a:cs typeface="Calibri" pitchFamily="34" charset="0"/>
              </a:rPr>
              <a:t> Ed)</a:t>
            </a:r>
            <a:endParaRPr lang="cs-CZ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13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 OA?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000" dirty="0"/>
              <a:t>rostoucí požadavky grantových </a:t>
            </a:r>
            <a:r>
              <a:rPr lang="cs-CZ" sz="2000" dirty="0" smtClean="0"/>
              <a:t>agentur publikovat </a:t>
            </a:r>
            <a:r>
              <a:rPr lang="cs-CZ" sz="2000" dirty="0"/>
              <a:t>výsledky projektů </a:t>
            </a:r>
            <a:endParaRPr lang="cs-CZ" sz="2000" dirty="0" smtClean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cs-CZ" sz="2000" dirty="0"/>
              <a:t> </a:t>
            </a:r>
            <a:r>
              <a:rPr lang="cs-CZ" sz="2000" dirty="0" smtClean="0"/>
              <a:t>     v </a:t>
            </a:r>
            <a:r>
              <a:rPr lang="cs-CZ" sz="2000" dirty="0"/>
              <a:t>režimu </a:t>
            </a:r>
            <a:r>
              <a:rPr lang="cs-CZ" sz="2000" dirty="0" smtClean="0"/>
              <a:t>OA (</a:t>
            </a:r>
            <a:r>
              <a:rPr lang="cs-CZ" sz="2000" dirty="0">
                <a:hlinkClick r:id="rId2"/>
              </a:rPr>
              <a:t>http://www.sherpa.ac.uk/</a:t>
            </a:r>
            <a:r>
              <a:rPr lang="cs-CZ" sz="2000" dirty="0" err="1">
                <a:hlinkClick r:id="rId2"/>
              </a:rPr>
              <a:t>juliet</a:t>
            </a:r>
            <a:r>
              <a:rPr lang="cs-CZ" sz="2000" dirty="0">
                <a:hlinkClick r:id="rId2"/>
              </a:rPr>
              <a:t>/</a:t>
            </a:r>
            <a:r>
              <a:rPr lang="cs-CZ" sz="2000" dirty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88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Sedmý rámcový program EU (FP7)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850" y="1600200"/>
            <a:ext cx="8362950" cy="4525963"/>
          </a:xfrm>
        </p:spPr>
        <p:txBody>
          <a:bodyPr rtlCol="0">
            <a:normAutofit fontScale="62500" lnSpcReduction="20000"/>
          </a:bodyPr>
          <a:lstStyle/>
          <a:p>
            <a:pPr marL="0" indent="0" eaLnBrk="1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„</a:t>
            </a:r>
            <a:r>
              <a:rPr lang="en-US" dirty="0" smtClean="0"/>
              <a:t>Under </a:t>
            </a:r>
            <a:r>
              <a:rPr lang="en-US" dirty="0"/>
              <a:t>the Open Access pilot, FP7 grant recipients in seven areas (energy, environment, health, information and communication technologies [only cognitive systems, interaction, and robotics], research infrastructures [only e-infrastructures], science in society, and socioeconomic sciences and humanities) are expected to</a:t>
            </a:r>
            <a:r>
              <a:rPr lang="en-US" dirty="0" smtClean="0"/>
              <a:t>:</a:t>
            </a:r>
            <a:endParaRPr lang="cs-CZ" dirty="0" smtClean="0"/>
          </a:p>
          <a:p>
            <a:pPr marL="0" indent="0" eaLnBrk="1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indent="-160338" eaLnBrk="1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deposit peer-reviewed research articles or final manuscripts resulting from their FP7 projects into an online repository;</a:t>
            </a:r>
          </a:p>
          <a:p>
            <a:pPr indent="-160338" eaLnBrk="1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make their best effort to ensure open access to these articles within either 6 months (health, energy, environment, information and communication technologies, research infrastructures) or 12 months (science in society, socioeconomic sciences and humanities) after publication</a:t>
            </a:r>
            <a:r>
              <a:rPr lang="en-US" dirty="0" smtClean="0"/>
              <a:t>.</a:t>
            </a:r>
            <a:r>
              <a:rPr lang="cs-CZ" dirty="0" smtClean="0"/>
              <a:t>“</a:t>
            </a:r>
          </a:p>
          <a:p>
            <a:pPr eaLnBrk="1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eaLnBrk="1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  <a:p>
            <a:pPr eaLnBrk="1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hlinkClick r:id="rId3"/>
              </a:rPr>
              <a:t>http://ec.europa.eu/research/science-society/index.cfm?fuseaction=public.topic&amp;id=1300&amp;lang=1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55650" y="3789363"/>
            <a:ext cx="4608513" cy="215900"/>
          </a:xfrm>
          <a:prstGeom prst="rect">
            <a:avLst/>
          </a:prstGeom>
          <a:solidFill>
            <a:srgbClr val="7030A0">
              <a:alpha val="54000"/>
            </a:srgb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755650" y="3213100"/>
            <a:ext cx="6192838" cy="287338"/>
          </a:xfrm>
          <a:prstGeom prst="rect">
            <a:avLst/>
          </a:prstGeom>
          <a:solidFill>
            <a:srgbClr val="7030A0">
              <a:alpha val="54000"/>
            </a:srgb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2627313" y="3500438"/>
            <a:ext cx="2736850" cy="215900"/>
          </a:xfrm>
          <a:prstGeom prst="rect">
            <a:avLst/>
          </a:prstGeom>
          <a:solidFill>
            <a:srgbClr val="7030A0">
              <a:alpha val="54000"/>
            </a:srgb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3074" name="Picture 2" descr="OpenAIRE complia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33807"/>
            <a:ext cx="12961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700213"/>
            <a:ext cx="7518400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ovéPole 6"/>
          <p:cNvSpPr txBox="1">
            <a:spLocks noChangeArrowheads="1"/>
          </p:cNvSpPr>
          <p:nvPr/>
        </p:nvSpPr>
        <p:spPr bwMode="auto">
          <a:xfrm>
            <a:off x="250825" y="476250"/>
            <a:ext cx="85693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3200" b="1">
                <a:latin typeface="Calibri" pitchFamily="32" charset="0"/>
              </a:rPr>
              <a:t>Celkový objem článků přístupných </a:t>
            </a:r>
          </a:p>
          <a:p>
            <a:pPr algn="ctr"/>
            <a:r>
              <a:rPr lang="cs-CZ" sz="3200" b="1">
                <a:latin typeface="Calibri" pitchFamily="32" charset="0"/>
              </a:rPr>
              <a:t>v režimu OA, dle jednotlivých oborů</a:t>
            </a:r>
          </a:p>
        </p:txBody>
      </p:sp>
      <p:sp>
        <p:nvSpPr>
          <p:cNvPr id="7172" name="TextovéPole 7"/>
          <p:cNvSpPr txBox="1">
            <a:spLocks noChangeArrowheads="1"/>
          </p:cNvSpPr>
          <p:nvPr/>
        </p:nvSpPr>
        <p:spPr bwMode="auto">
          <a:xfrm>
            <a:off x="0" y="6488113"/>
            <a:ext cx="8785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900">
                <a:latin typeface="Calibri" pitchFamily="32" charset="0"/>
              </a:rPr>
              <a:t>Graf použit z: Björk B-C, Welling P, Laakso M, Majlender P, Hedlund T, et al. 2010 Open Access to the Scientific Journal Literature: Situation 2009. PLoS ONE 5(6): e11273. doi:10.1371/journal.pone.0011273 </a:t>
            </a:r>
            <a:endParaRPr lang="cs-CZ">
              <a:latin typeface="Calibri" pitchFamily="3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ovéPole 2"/>
          <p:cNvSpPr txBox="1">
            <a:spLocks noChangeArrowheads="1"/>
          </p:cNvSpPr>
          <p:nvPr/>
        </p:nvSpPr>
        <p:spPr bwMode="auto">
          <a:xfrm>
            <a:off x="395288" y="115888"/>
            <a:ext cx="8137525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b="1" dirty="0">
                <a:latin typeface="Calibri" pitchFamily="32" charset="0"/>
              </a:rPr>
              <a:t>Analýza publikační činnosti </a:t>
            </a:r>
            <a:r>
              <a:rPr lang="cs-CZ" sz="2400" b="1" dirty="0" err="1">
                <a:latin typeface="Calibri" pitchFamily="32" charset="0"/>
              </a:rPr>
              <a:t>UPa</a:t>
            </a:r>
            <a:r>
              <a:rPr lang="cs-CZ" sz="2400" b="1" dirty="0">
                <a:latin typeface="Calibri" pitchFamily="32" charset="0"/>
              </a:rPr>
              <a:t> registrované za rok 2009 </a:t>
            </a:r>
          </a:p>
          <a:p>
            <a:pPr algn="ctr"/>
            <a:r>
              <a:rPr lang="cs-CZ" sz="2400" b="1" dirty="0">
                <a:latin typeface="Calibri" pitchFamily="32" charset="0"/>
              </a:rPr>
              <a:t>v databázi </a:t>
            </a:r>
            <a:r>
              <a:rPr lang="cs-CZ" sz="2400" b="1" dirty="0" err="1">
                <a:latin typeface="Calibri" pitchFamily="32" charset="0"/>
              </a:rPr>
              <a:t>Scopus</a:t>
            </a:r>
            <a:endParaRPr lang="cs-CZ" sz="2400" b="1" dirty="0">
              <a:latin typeface="Calibri" pitchFamily="32" charset="0"/>
            </a:endParaRPr>
          </a:p>
          <a:p>
            <a:pPr algn="ctr"/>
            <a:r>
              <a:rPr lang="cs-CZ" dirty="0">
                <a:latin typeface="Calibri" pitchFamily="32" charset="0"/>
              </a:rPr>
              <a:t>(Graf zobrazuje podíl jednotlivých verzí publikovaných článků, které je možné vložit do Digitální knihovny </a:t>
            </a:r>
            <a:r>
              <a:rPr lang="cs-CZ" dirty="0" err="1">
                <a:latin typeface="Calibri" pitchFamily="32" charset="0"/>
              </a:rPr>
              <a:t>UPa</a:t>
            </a:r>
            <a:r>
              <a:rPr lang="cs-CZ" dirty="0">
                <a:latin typeface="Calibri" pitchFamily="32" charset="0"/>
              </a:rPr>
              <a:t>)</a:t>
            </a:r>
          </a:p>
        </p:txBody>
      </p:sp>
      <p:sp>
        <p:nvSpPr>
          <p:cNvPr id="8195" name="TextovéPole 3"/>
          <p:cNvSpPr txBox="1">
            <a:spLocks noChangeArrowheads="1"/>
          </p:cNvSpPr>
          <p:nvPr/>
        </p:nvSpPr>
        <p:spPr bwMode="auto">
          <a:xfrm>
            <a:off x="0" y="6488113"/>
            <a:ext cx="6696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latin typeface="Calibri" pitchFamily="32" charset="0"/>
              </a:rPr>
              <a:t>Zdroj: Scopus, SHERPA/RoMEO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313"/>
            <a:ext cx="914400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2492375"/>
            <a:ext cx="40005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ovéPole 7"/>
          <p:cNvSpPr txBox="1">
            <a:spLocks noChangeArrowheads="1"/>
          </p:cNvSpPr>
          <p:nvPr/>
        </p:nvSpPr>
        <p:spPr bwMode="auto">
          <a:xfrm>
            <a:off x="4572000" y="476250"/>
            <a:ext cx="446405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400" b="1">
                <a:latin typeface="Calibri" pitchFamily="32" charset="0"/>
              </a:rPr>
              <a:t>Vydavatelé, u nichž nejčastěji publikovali autoři z  UPa v roce 2009, a jejich OA politika je registrována v SHERPA/RoMEO (Zdroj: Scopus)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0"/>
            <a:ext cx="4368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ovéPole 5"/>
          <p:cNvSpPr txBox="1">
            <a:spLocks noChangeArrowheads="1"/>
          </p:cNvSpPr>
          <p:nvPr/>
        </p:nvSpPr>
        <p:spPr bwMode="auto">
          <a:xfrm>
            <a:off x="5003800" y="5516563"/>
            <a:ext cx="3744913" cy="1201737"/>
          </a:xfrm>
          <a:prstGeom prst="rect">
            <a:avLst/>
          </a:prstGeom>
          <a:solidFill>
            <a:srgbClr val="FFFF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b="1">
                <a:solidFill>
                  <a:srgbClr val="7030A0"/>
                </a:solidFill>
                <a:latin typeface="Calibri" pitchFamily="32" charset="0"/>
              </a:rPr>
              <a:t>American Chemical Society podporuje od října 2010 </a:t>
            </a:r>
            <a:r>
              <a:rPr lang="cs-CZ" sz="2400" b="1">
                <a:solidFill>
                  <a:srgbClr val="00B050"/>
                </a:solidFill>
                <a:latin typeface="Calibri" pitchFamily="32" charset="0"/>
              </a:rPr>
              <a:t>Green OA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ovéPole 4"/>
          <p:cNvSpPr txBox="1">
            <a:spLocks noChangeArrowheads="1"/>
          </p:cNvSpPr>
          <p:nvPr/>
        </p:nvSpPr>
        <p:spPr bwMode="auto">
          <a:xfrm>
            <a:off x="250825" y="5661025"/>
            <a:ext cx="8569325" cy="1200150"/>
          </a:xfrm>
          <a:prstGeom prst="rect">
            <a:avLst/>
          </a:prstGeom>
          <a:solidFill>
            <a:srgbClr val="FFFF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b="1" dirty="0">
                <a:solidFill>
                  <a:srgbClr val="7030A0"/>
                </a:solidFill>
                <a:latin typeface="Calibri" pitchFamily="32" charset="0"/>
                <a:hlinkClick r:id="rId3"/>
              </a:rPr>
              <a:t>Projekt SHERPA/</a:t>
            </a:r>
            <a:r>
              <a:rPr lang="cs-CZ" b="1" dirty="0" err="1">
                <a:solidFill>
                  <a:srgbClr val="7030A0"/>
                </a:solidFill>
                <a:latin typeface="Calibri" pitchFamily="32" charset="0"/>
                <a:hlinkClick r:id="rId3"/>
              </a:rPr>
              <a:t>RoMEO</a:t>
            </a:r>
            <a:r>
              <a:rPr lang="cs-CZ" b="1" dirty="0">
                <a:solidFill>
                  <a:srgbClr val="7030A0"/>
                </a:solidFill>
                <a:latin typeface="Calibri" pitchFamily="32" charset="0"/>
                <a:hlinkClick r:id="rId3"/>
              </a:rPr>
              <a:t> </a:t>
            </a:r>
            <a:r>
              <a:rPr lang="cs-CZ" b="1" dirty="0">
                <a:solidFill>
                  <a:srgbClr val="7030A0"/>
                </a:solidFill>
                <a:latin typeface="Calibri" pitchFamily="32" charset="0"/>
              </a:rPr>
              <a:t>registruje politiky jednotlivých vydavatelů (práva autora jak může naložit s článkem, jehož autorská práva předal vydavateli)</a:t>
            </a:r>
          </a:p>
          <a:p>
            <a:endParaRPr lang="cs-CZ" b="1" dirty="0">
              <a:solidFill>
                <a:srgbClr val="7030A0"/>
              </a:solidFill>
              <a:latin typeface="Calibri" pitchFamily="32" charset="0"/>
            </a:endParaRPr>
          </a:p>
          <a:p>
            <a:r>
              <a:rPr lang="cs-CZ" b="1" dirty="0">
                <a:solidFill>
                  <a:srgbClr val="7030A0"/>
                </a:solidFill>
                <a:latin typeface="Calibri" pitchFamily="32" charset="0"/>
              </a:rPr>
              <a:t>zde příklad časopisu </a:t>
            </a:r>
            <a:r>
              <a:rPr lang="cs-CZ" b="1" dirty="0" err="1" smtClean="0">
                <a:solidFill>
                  <a:srgbClr val="7030A0"/>
                </a:solidFill>
                <a:latin typeface="Calibri" pitchFamily="32" charset="0"/>
              </a:rPr>
              <a:t>Bioresource</a:t>
            </a:r>
            <a:r>
              <a:rPr lang="cs-CZ" b="1" dirty="0" smtClean="0">
                <a:solidFill>
                  <a:srgbClr val="7030A0"/>
                </a:solidFill>
                <a:latin typeface="Calibri" pitchFamily="32" charset="0"/>
              </a:rPr>
              <a:t> Technology (</a:t>
            </a:r>
            <a:r>
              <a:rPr lang="cs-CZ" b="1" dirty="0" err="1" smtClean="0">
                <a:solidFill>
                  <a:srgbClr val="7030A0"/>
                </a:solidFill>
                <a:latin typeface="Calibri" pitchFamily="32" charset="0"/>
              </a:rPr>
              <a:t>Elsevier</a:t>
            </a:r>
            <a:r>
              <a:rPr lang="cs-CZ" b="1" dirty="0" smtClean="0">
                <a:solidFill>
                  <a:srgbClr val="7030A0"/>
                </a:solidFill>
                <a:latin typeface="Calibri" pitchFamily="32" charset="0"/>
              </a:rPr>
              <a:t>)</a:t>
            </a:r>
            <a:endParaRPr lang="cs-CZ" b="1" dirty="0">
              <a:solidFill>
                <a:srgbClr val="7030A0"/>
              </a:solidFill>
              <a:latin typeface="Calibri" pitchFamily="3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14" y="-2559"/>
            <a:ext cx="7996402" cy="5590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1763688" y="1340768"/>
            <a:ext cx="3744416" cy="432048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971600" y="2000741"/>
            <a:ext cx="4320480" cy="708180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950" y="0"/>
            <a:ext cx="6839099" cy="687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bdélník 4"/>
          <p:cNvSpPr/>
          <p:nvPr/>
        </p:nvSpPr>
        <p:spPr>
          <a:xfrm>
            <a:off x="1476375" y="2815431"/>
            <a:ext cx="2087562" cy="217488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619251" y="3338110"/>
            <a:ext cx="3672830" cy="215900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727993" y="3737686"/>
            <a:ext cx="1727673" cy="215900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3302467" y="6309320"/>
            <a:ext cx="1441450" cy="360362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1271" name="TextovéPole 8"/>
          <p:cNvSpPr txBox="1">
            <a:spLocks noChangeArrowheads="1"/>
          </p:cNvSpPr>
          <p:nvPr/>
        </p:nvSpPr>
        <p:spPr bwMode="auto">
          <a:xfrm>
            <a:off x="5868144" y="2168026"/>
            <a:ext cx="3275856" cy="1569660"/>
          </a:xfrm>
          <a:prstGeom prst="rect">
            <a:avLst/>
          </a:prstGeom>
          <a:solidFill>
            <a:srgbClr val="FFFF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2400" b="1" dirty="0" err="1" smtClean="0">
                <a:solidFill>
                  <a:srgbClr val="7030A0"/>
                </a:solidFill>
                <a:latin typeface="Calibri" pitchFamily="32" charset="0"/>
              </a:rPr>
              <a:t>Postprint</a:t>
            </a:r>
            <a:r>
              <a:rPr lang="cs-CZ" sz="2400" b="1" dirty="0" smtClean="0">
                <a:solidFill>
                  <a:srgbClr val="7030A0"/>
                </a:solidFill>
                <a:latin typeface="Calibri" pitchFamily="32" charset="0"/>
              </a:rPr>
              <a:t> </a:t>
            </a:r>
            <a:r>
              <a:rPr lang="cs-CZ" sz="2400" b="1" dirty="0">
                <a:solidFill>
                  <a:srgbClr val="7030A0"/>
                </a:solidFill>
                <a:latin typeface="Calibri" pitchFamily="32" charset="0"/>
              </a:rPr>
              <a:t>článku v Digitální knihovně UPa na základě údajů z SHERPA/</a:t>
            </a:r>
            <a:r>
              <a:rPr lang="cs-CZ" sz="2400" b="1" dirty="0" err="1">
                <a:solidFill>
                  <a:srgbClr val="7030A0"/>
                </a:solidFill>
                <a:latin typeface="Calibri" pitchFamily="32" charset="0"/>
              </a:rPr>
              <a:t>RoMEO</a:t>
            </a:r>
            <a:r>
              <a:rPr lang="cs-CZ" sz="2400" b="1" dirty="0">
                <a:solidFill>
                  <a:srgbClr val="7030A0"/>
                </a:solidFill>
                <a:latin typeface="Calibri" pitchFamily="3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7992888" cy="6890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113543" y="1412775"/>
            <a:ext cx="8124826" cy="576065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2293" name="TextovéPole 4"/>
          <p:cNvSpPr txBox="1">
            <a:spLocks noChangeArrowheads="1"/>
          </p:cNvSpPr>
          <p:nvPr/>
        </p:nvSpPr>
        <p:spPr bwMode="auto">
          <a:xfrm>
            <a:off x="4644008" y="3525998"/>
            <a:ext cx="3960812" cy="830997"/>
          </a:xfrm>
          <a:prstGeom prst="rect">
            <a:avLst/>
          </a:prstGeom>
          <a:solidFill>
            <a:srgbClr val="FFFF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  <a:latin typeface="Calibri" pitchFamily="32" charset="0"/>
              </a:rPr>
              <a:t>Statistiky přístupů k záznamu a plnému textu </a:t>
            </a:r>
            <a:r>
              <a:rPr lang="cs-CZ" sz="2400" b="1" dirty="0" smtClean="0">
                <a:solidFill>
                  <a:srgbClr val="7030A0"/>
                </a:solidFill>
                <a:latin typeface="Calibri" pitchFamily="32" charset="0"/>
              </a:rPr>
              <a:t>článku</a:t>
            </a:r>
            <a:endParaRPr lang="cs-CZ" sz="2400" b="1" dirty="0">
              <a:solidFill>
                <a:srgbClr val="7030A0"/>
              </a:solidFill>
              <a:latin typeface="Calibri" pitchFamily="32" charset="0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113543" y="3672918"/>
            <a:ext cx="2304256" cy="1556281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" y="22942"/>
            <a:ext cx="7667168" cy="6842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-1" y="1844824"/>
            <a:ext cx="7524329" cy="576064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3315" name="TextovéPole 2"/>
          <p:cNvSpPr txBox="1">
            <a:spLocks noChangeArrowheads="1"/>
          </p:cNvSpPr>
          <p:nvPr/>
        </p:nvSpPr>
        <p:spPr bwMode="auto">
          <a:xfrm>
            <a:off x="3275856" y="3933056"/>
            <a:ext cx="5543550" cy="1569660"/>
          </a:xfrm>
          <a:prstGeom prst="rect">
            <a:avLst/>
          </a:prstGeom>
          <a:solidFill>
            <a:srgbClr val="FFFF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  <a:latin typeface="Calibri" pitchFamily="32" charset="0"/>
              </a:rPr>
              <a:t>Statistiky přístupů k recenzovanému časopisu </a:t>
            </a:r>
            <a:r>
              <a:rPr lang="cs-CZ" sz="2400" b="1" dirty="0" err="1">
                <a:solidFill>
                  <a:srgbClr val="7030A0"/>
                </a:solidFill>
                <a:latin typeface="Calibri" pitchFamily="32" charset="0"/>
              </a:rPr>
              <a:t>Theatrum</a:t>
            </a:r>
            <a:r>
              <a:rPr lang="cs-CZ" sz="2400" b="1" dirty="0">
                <a:solidFill>
                  <a:srgbClr val="7030A0"/>
                </a:solidFill>
                <a:latin typeface="Calibri" pitchFamily="32" charset="0"/>
              </a:rPr>
              <a:t> </a:t>
            </a:r>
            <a:r>
              <a:rPr lang="cs-CZ" sz="2400" b="1" dirty="0" err="1">
                <a:solidFill>
                  <a:srgbClr val="7030A0"/>
                </a:solidFill>
                <a:latin typeface="Calibri" pitchFamily="32" charset="0"/>
              </a:rPr>
              <a:t>historiae</a:t>
            </a:r>
            <a:r>
              <a:rPr lang="cs-CZ" sz="2400" b="1" dirty="0">
                <a:solidFill>
                  <a:srgbClr val="7030A0"/>
                </a:solidFill>
                <a:latin typeface="Calibri" pitchFamily="32" charset="0"/>
              </a:rPr>
              <a:t> vydávaného KHV FF UPa a zpřístupněného prostřednictvím Digitální knihovny </a:t>
            </a:r>
            <a:r>
              <a:rPr lang="cs-CZ" sz="2400" b="1" dirty="0" smtClean="0">
                <a:solidFill>
                  <a:srgbClr val="7030A0"/>
                </a:solidFill>
                <a:latin typeface="Calibri" pitchFamily="32" charset="0"/>
              </a:rPr>
              <a:t>UPa</a:t>
            </a:r>
            <a:endParaRPr lang="cs-CZ" sz="2400" b="1" dirty="0">
              <a:solidFill>
                <a:srgbClr val="7030A0"/>
              </a:solidFill>
              <a:latin typeface="Calibri" pitchFamily="32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3682" y="2492896"/>
            <a:ext cx="2758118" cy="2448272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-1588"/>
            <a:ext cx="846137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bdélník 12"/>
          <p:cNvSpPr/>
          <p:nvPr/>
        </p:nvSpPr>
        <p:spPr>
          <a:xfrm>
            <a:off x="3924300" y="2492375"/>
            <a:ext cx="1079500" cy="288925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3924300" y="3573463"/>
            <a:ext cx="3887788" cy="215900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3492500" y="5589588"/>
            <a:ext cx="4103688" cy="792162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4787900" y="1557338"/>
            <a:ext cx="1512888" cy="215900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4343" name="TextovéPole 16"/>
          <p:cNvSpPr txBox="1">
            <a:spLocks noChangeArrowheads="1"/>
          </p:cNvSpPr>
          <p:nvPr/>
        </p:nvSpPr>
        <p:spPr bwMode="auto">
          <a:xfrm>
            <a:off x="0" y="3789363"/>
            <a:ext cx="3059113" cy="2030412"/>
          </a:xfrm>
          <a:prstGeom prst="rect">
            <a:avLst/>
          </a:prstGeom>
          <a:solidFill>
            <a:srgbClr val="FFFF99">
              <a:alpha val="9294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b="1">
                <a:solidFill>
                  <a:srgbClr val="7030A0"/>
                </a:solidFill>
                <a:latin typeface="Calibri" pitchFamily="32" charset="0"/>
              </a:rPr>
              <a:t>Plný text článku ze Scientific Papers UPa v portugalském repozitáři Univerzity v Minho, kam byl vložen na základě povinné autoarchivace. Na UPa je tento zdroj pouze</a:t>
            </a:r>
          </a:p>
          <a:p>
            <a:r>
              <a:rPr lang="cs-CZ" b="1">
                <a:solidFill>
                  <a:srgbClr val="7030A0"/>
                </a:solidFill>
                <a:latin typeface="Calibri" pitchFamily="32" charset="0"/>
              </a:rPr>
              <a:t> v tištěné podobě.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ovéPole 5"/>
          <p:cNvSpPr txBox="1">
            <a:spLocks noChangeArrowheads="1"/>
          </p:cNvSpPr>
          <p:nvPr/>
        </p:nvSpPr>
        <p:spPr bwMode="auto">
          <a:xfrm>
            <a:off x="4787900" y="1213229"/>
            <a:ext cx="3960813" cy="831850"/>
          </a:xfrm>
          <a:prstGeom prst="rect">
            <a:avLst/>
          </a:prstGeom>
          <a:solidFill>
            <a:srgbClr val="FFFF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400" b="1">
                <a:solidFill>
                  <a:srgbClr val="7030A0"/>
                </a:solidFill>
                <a:latin typeface="Calibri" pitchFamily="32" charset="0"/>
              </a:rPr>
              <a:t>Statistiky přístupů k článku v portugalském repozitáři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8" y="0"/>
            <a:ext cx="452705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8572500" cy="6858000"/>
          </a:xfrm>
          <a:prstGeom prst="rect">
            <a:avLst/>
          </a:prstGeom>
          <a:solidFill>
            <a:srgbClr val="7030A0">
              <a:alpha val="9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900113" y="1052513"/>
            <a:ext cx="1439862" cy="215900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7308850" y="333375"/>
            <a:ext cx="1008063" cy="431800"/>
          </a:xfrm>
          <a:prstGeom prst="rect">
            <a:avLst/>
          </a:prstGeom>
          <a:solidFill>
            <a:srgbClr val="7030A0">
              <a:alpha val="5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6389" name="TextovéPole 6"/>
          <p:cNvSpPr txBox="1">
            <a:spLocks noChangeArrowheads="1"/>
          </p:cNvSpPr>
          <p:nvPr/>
        </p:nvSpPr>
        <p:spPr bwMode="auto">
          <a:xfrm>
            <a:off x="1187450" y="4868863"/>
            <a:ext cx="6913563" cy="954087"/>
          </a:xfrm>
          <a:prstGeom prst="rect">
            <a:avLst/>
          </a:prstGeom>
          <a:solidFill>
            <a:srgbClr val="FFFF0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800" b="1">
                <a:solidFill>
                  <a:srgbClr val="7030A0"/>
                </a:solidFill>
                <a:latin typeface="Calibri" pitchFamily="32" charset="0"/>
              </a:rPr>
              <a:t>Postprint článku v oborovém repozitáři arXiv, jehož spoluautory jsou zaměstnanci UPa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3200" b="1" smtClean="0"/>
              <a:t>Výhody uložení v repozitáři</a:t>
            </a:r>
          </a:p>
        </p:txBody>
      </p:sp>
      <p:sp>
        <p:nvSpPr>
          <p:cNvPr id="17411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3625"/>
          </a:xfrm>
        </p:spPr>
        <p:txBody>
          <a:bodyPr/>
          <a:lstStyle/>
          <a:p>
            <a:pPr eaLnBrk="1" hangingPunct="1"/>
            <a:r>
              <a:rPr lang="cs-CZ" sz="2400" dirty="0" smtClean="0"/>
              <a:t>vyšší viditelnost (standardy, napojení na světové služby – </a:t>
            </a:r>
            <a:r>
              <a:rPr lang="cs-CZ" sz="2400" dirty="0" smtClean="0">
                <a:hlinkClick r:id="rId2"/>
              </a:rPr>
              <a:t>Driver</a:t>
            </a:r>
            <a:r>
              <a:rPr lang="cs-CZ" sz="2400" dirty="0" smtClean="0"/>
              <a:t>, </a:t>
            </a:r>
            <a:r>
              <a:rPr lang="cs-CZ" sz="2400" dirty="0" err="1" smtClean="0">
                <a:hlinkClick r:id="rId3"/>
              </a:rPr>
              <a:t>OpenAIRE</a:t>
            </a:r>
            <a:r>
              <a:rPr lang="cs-CZ" sz="2400" dirty="0" smtClean="0"/>
              <a:t> (FP7), </a:t>
            </a:r>
            <a:r>
              <a:rPr lang="cs-CZ" sz="2400" dirty="0" smtClean="0">
                <a:hlinkClick r:id="rId4"/>
              </a:rPr>
              <a:t>BASE</a:t>
            </a:r>
            <a:r>
              <a:rPr lang="cs-CZ" sz="2400" dirty="0" smtClean="0"/>
              <a:t>, </a:t>
            </a:r>
            <a:r>
              <a:rPr lang="cs-CZ" sz="2400" dirty="0" smtClean="0">
                <a:hlinkClick r:id="rId5"/>
              </a:rPr>
              <a:t>ROAR</a:t>
            </a:r>
            <a:r>
              <a:rPr lang="cs-CZ" sz="2400" dirty="0" smtClean="0"/>
              <a:t>, …)</a:t>
            </a:r>
          </a:p>
          <a:p>
            <a:pPr eaLnBrk="1" hangingPunct="1"/>
            <a:r>
              <a:rPr lang="cs-CZ" sz="2400" dirty="0" smtClean="0"/>
              <a:t> dokument získá trvalý identifikátor (handle)</a:t>
            </a:r>
          </a:p>
          <a:p>
            <a:pPr eaLnBrk="1" hangingPunct="1"/>
            <a:r>
              <a:rPr lang="cs-CZ" sz="2400" dirty="0" smtClean="0"/>
              <a:t>fulltextově </a:t>
            </a:r>
            <a:r>
              <a:rPr lang="cs-CZ" sz="2400" dirty="0" err="1" smtClean="0"/>
              <a:t>prohledatelný</a:t>
            </a:r>
            <a:endParaRPr lang="cs-CZ" sz="2400" dirty="0" smtClean="0"/>
          </a:p>
          <a:p>
            <a:pPr eaLnBrk="1" hangingPunct="1"/>
            <a:r>
              <a:rPr lang="cs-CZ" sz="2400" dirty="0" smtClean="0"/>
              <a:t>statistiky přístupů k záznamům a souborům</a:t>
            </a:r>
          </a:p>
          <a:p>
            <a:pPr eaLnBrk="1" hangingPunct="1"/>
            <a:endParaRPr lang="cs-CZ" sz="2400" dirty="0" smtClean="0"/>
          </a:p>
          <a:p>
            <a:pPr eaLnBrk="1" hangingPunct="1"/>
            <a:endParaRPr lang="cs-CZ" dirty="0" smtClean="0"/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538" y="3933825"/>
            <a:ext cx="4070350" cy="204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</a:t>
            </a:r>
            <a:r>
              <a:rPr lang="cs-CZ" dirty="0" smtClean="0"/>
              <a:t>ožnosti na UPa?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5220072" y="1124744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solidFill>
                  <a:srgbClr val="FFC000"/>
                </a:solidFill>
                <a:latin typeface="+mj-lt"/>
              </a:rPr>
              <a:t>…právě testujeme</a:t>
            </a:r>
            <a:endParaRPr lang="cs-CZ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" name="Zaoblený obdélník 5"/>
          <p:cNvSpPr/>
          <p:nvPr/>
        </p:nvSpPr>
        <p:spPr bwMode="auto">
          <a:xfrm>
            <a:off x="230992" y="2249577"/>
            <a:ext cx="1331640" cy="1107740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Odborný článek</a:t>
            </a:r>
          </a:p>
        </p:txBody>
      </p:sp>
      <p:sp>
        <p:nvSpPr>
          <p:cNvPr id="7" name="Zaoblený obdélník 6"/>
          <p:cNvSpPr/>
          <p:nvPr/>
        </p:nvSpPr>
        <p:spPr bwMode="auto">
          <a:xfrm>
            <a:off x="2110879" y="2249577"/>
            <a:ext cx="1656184" cy="1107740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b="1" dirty="0" smtClean="0">
                <a:latin typeface="Calibri" pitchFamily="34" charset="0"/>
                <a:cs typeface="Calibri" pitchFamily="34" charset="0"/>
              </a:rPr>
              <a:t>Vložení do OBD</a:t>
            </a: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Zaoblený obdélník 7"/>
          <p:cNvSpPr/>
          <p:nvPr/>
        </p:nvSpPr>
        <p:spPr bwMode="auto">
          <a:xfrm>
            <a:off x="4487143" y="2249577"/>
            <a:ext cx="1656184" cy="1107740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b="1" dirty="0" smtClean="0">
                <a:latin typeface="Calibri" pitchFamily="34" charset="0"/>
                <a:cs typeface="Calibri" pitchFamily="34" charset="0"/>
              </a:rPr>
              <a:t>Vložení plného textu</a:t>
            </a: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Zaoblený obdélník 8"/>
          <p:cNvSpPr/>
          <p:nvPr/>
        </p:nvSpPr>
        <p:spPr bwMode="auto">
          <a:xfrm>
            <a:off x="6719391" y="2249577"/>
            <a:ext cx="1656184" cy="1107740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b="1" dirty="0" smtClean="0">
                <a:latin typeface="Calibri" pitchFamily="34" charset="0"/>
                <a:cs typeface="Calibri" pitchFamily="34" charset="0"/>
              </a:rPr>
              <a:t>Kontrola a přijetí záznamu</a:t>
            </a:r>
          </a:p>
        </p:txBody>
      </p:sp>
      <p:sp>
        <p:nvSpPr>
          <p:cNvPr id="10" name="Zaoblený obdélník 9"/>
          <p:cNvSpPr/>
          <p:nvPr/>
        </p:nvSpPr>
        <p:spPr bwMode="auto">
          <a:xfrm>
            <a:off x="7295455" y="3944478"/>
            <a:ext cx="1656184" cy="1107740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b="1" dirty="0" smtClean="0">
                <a:latin typeface="Calibri" pitchFamily="34" charset="0"/>
                <a:cs typeface="Calibri" pitchFamily="34" charset="0"/>
              </a:rPr>
              <a:t>Export do RIV</a:t>
            </a:r>
          </a:p>
        </p:txBody>
      </p:sp>
      <p:sp>
        <p:nvSpPr>
          <p:cNvPr id="11" name="Zaoblený obdélník 10"/>
          <p:cNvSpPr/>
          <p:nvPr/>
        </p:nvSpPr>
        <p:spPr bwMode="auto">
          <a:xfrm>
            <a:off x="3949943" y="4823881"/>
            <a:ext cx="2830800" cy="1107740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b="1" dirty="0" smtClean="0">
                <a:latin typeface="Calibri" pitchFamily="34" charset="0"/>
                <a:cs typeface="Calibri" pitchFamily="34" charset="0"/>
              </a:rPr>
              <a:t>Export do Digitální knihovny UPa</a:t>
            </a:r>
          </a:p>
        </p:txBody>
      </p:sp>
      <p:cxnSp>
        <p:nvCxnSpPr>
          <p:cNvPr id="12" name="Přímá spojnice se šipkou 11"/>
          <p:cNvCxnSpPr/>
          <p:nvPr/>
        </p:nvCxnSpPr>
        <p:spPr bwMode="auto">
          <a:xfrm>
            <a:off x="1750839" y="2803447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Přímá spojnice se šipkou 12"/>
          <p:cNvCxnSpPr/>
          <p:nvPr/>
        </p:nvCxnSpPr>
        <p:spPr bwMode="auto">
          <a:xfrm>
            <a:off x="3911079" y="2803447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Přímá spojnice se šipkou 13"/>
          <p:cNvCxnSpPr/>
          <p:nvPr/>
        </p:nvCxnSpPr>
        <p:spPr bwMode="auto">
          <a:xfrm>
            <a:off x="6287343" y="2803447"/>
            <a:ext cx="33206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Přímá spojnice se šipkou 14"/>
          <p:cNvCxnSpPr/>
          <p:nvPr/>
        </p:nvCxnSpPr>
        <p:spPr bwMode="auto">
          <a:xfrm>
            <a:off x="7871519" y="3449893"/>
            <a:ext cx="0" cy="3514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Přímá spojnice se šipkou 15"/>
          <p:cNvCxnSpPr/>
          <p:nvPr/>
        </p:nvCxnSpPr>
        <p:spPr bwMode="auto">
          <a:xfrm flipH="1">
            <a:off x="6118332" y="3539903"/>
            <a:ext cx="670090" cy="9169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Přímá spojnice se šipkou 16"/>
          <p:cNvCxnSpPr/>
          <p:nvPr/>
        </p:nvCxnSpPr>
        <p:spPr bwMode="auto">
          <a:xfrm flipV="1">
            <a:off x="6323347" y="3539903"/>
            <a:ext cx="792088" cy="10609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Zaoblený obdélník 17"/>
          <p:cNvSpPr/>
          <p:nvPr/>
        </p:nvSpPr>
        <p:spPr bwMode="auto">
          <a:xfrm>
            <a:off x="3949943" y="3016709"/>
            <a:ext cx="1833344" cy="10536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92075" marR="0" indent="-920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SHERPA/</a:t>
            </a:r>
            <a:r>
              <a:rPr kumimoji="0" lang="cs-CZ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RoMEO</a:t>
            </a:r>
            <a:endParaRPr kumimoji="0" lang="cs-C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92075" marR="0" indent="-920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cs-CZ" sz="1200" dirty="0" smtClean="0"/>
              <a:t>podpora verzí dokumentu</a:t>
            </a:r>
          </a:p>
          <a:p>
            <a:pPr marL="92075" marR="0" indent="-920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cs-CZ" sz="1200" dirty="0"/>
              <a:t>p</a:t>
            </a:r>
            <a:r>
              <a:rPr lang="cs-CZ" sz="1200" dirty="0" smtClean="0"/>
              <a:t>ravidla zpřístupnění a embargo</a:t>
            </a:r>
            <a:endParaRPr kumimoji="0" lang="cs-C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" name="Zaoblený obdélník 18"/>
          <p:cNvSpPr/>
          <p:nvPr/>
        </p:nvSpPr>
        <p:spPr bwMode="auto">
          <a:xfrm>
            <a:off x="1750839" y="3016709"/>
            <a:ext cx="1460688" cy="105368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92075" marR="0" indent="-920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ručně</a:t>
            </a:r>
          </a:p>
          <a:p>
            <a:pPr marL="92075" marR="0" indent="-920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cs-CZ" sz="1200" dirty="0"/>
              <a:t>e</a:t>
            </a:r>
            <a:r>
              <a:rPr lang="cs-CZ" sz="1200" dirty="0" smtClean="0"/>
              <a:t>xport z </a:t>
            </a:r>
            <a:r>
              <a:rPr lang="cs-CZ" sz="1200" dirty="0" err="1" smtClean="0"/>
              <a:t>WoS</a:t>
            </a:r>
            <a:r>
              <a:rPr lang="cs-CZ" sz="1200" dirty="0" smtClean="0"/>
              <a:t>, </a:t>
            </a:r>
            <a:r>
              <a:rPr lang="cs-CZ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Scopus</a:t>
            </a: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kumimoji="0" lang="cs-CZ" sz="12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986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2723"/>
            <a:ext cx="8229600" cy="1143000"/>
          </a:xfrm>
        </p:spPr>
        <p:txBody>
          <a:bodyPr/>
          <a:lstStyle/>
          <a:p>
            <a:r>
              <a:rPr lang="cs-CZ" sz="3200" b="1" dirty="0" smtClean="0"/>
              <a:t>Záznamy z </a:t>
            </a:r>
            <a:r>
              <a:rPr lang="cs-CZ" sz="3200" b="1" dirty="0" err="1" smtClean="0"/>
              <a:t>WoS</a:t>
            </a:r>
            <a:r>
              <a:rPr lang="cs-CZ" sz="3200" b="1" dirty="0" smtClean="0"/>
              <a:t> v OBD</a:t>
            </a:r>
            <a:endParaRPr lang="cs-CZ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31772128"/>
              </p:ext>
            </p:extLst>
          </p:nvPr>
        </p:nvGraphicFramePr>
        <p:xfrm>
          <a:off x="395536" y="980728"/>
          <a:ext cx="7776864" cy="507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ovéPole 10"/>
          <p:cNvSpPr txBox="1"/>
          <p:nvPr/>
        </p:nvSpPr>
        <p:spPr>
          <a:xfrm rot="20849219">
            <a:off x="7364635" y="809857"/>
            <a:ext cx="1152383" cy="64633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2012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917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5487"/>
            <a:ext cx="9144000" cy="4823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51520" y="4717739"/>
            <a:ext cx="6003959" cy="215900"/>
          </a:xfrm>
          <a:prstGeom prst="rect">
            <a:avLst/>
          </a:prstGeom>
          <a:solidFill>
            <a:srgbClr val="7030A0">
              <a:alpha val="34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6276936" y="4588541"/>
            <a:ext cx="2032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rgbClr val="7030A0"/>
                </a:solidFill>
                <a:latin typeface="+mj-lt"/>
              </a:rPr>
              <a:t>SHERPA/</a:t>
            </a:r>
            <a:r>
              <a:rPr lang="cs-CZ" sz="2000" b="1" dirty="0" err="1" smtClean="0">
                <a:solidFill>
                  <a:srgbClr val="7030A0"/>
                </a:solidFill>
                <a:latin typeface="+mj-lt"/>
              </a:rPr>
              <a:t>RoMEO</a:t>
            </a:r>
            <a:endParaRPr lang="cs-CZ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51520" y="4437112"/>
            <a:ext cx="2115528" cy="302859"/>
          </a:xfrm>
          <a:prstGeom prst="rect">
            <a:avLst/>
          </a:prstGeom>
          <a:solidFill>
            <a:srgbClr val="7030A0">
              <a:alpha val="34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069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467544" y="2348880"/>
            <a:ext cx="4608512" cy="792088"/>
          </a:xfrm>
          <a:prstGeom prst="rect">
            <a:avLst/>
          </a:prstGeom>
          <a:solidFill>
            <a:srgbClr val="7030A0">
              <a:alpha val="34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755576" y="3140968"/>
            <a:ext cx="7560840" cy="792088"/>
          </a:xfrm>
          <a:prstGeom prst="rect">
            <a:avLst/>
          </a:prstGeom>
          <a:solidFill>
            <a:srgbClr val="7030A0">
              <a:alpha val="34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285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47" y="1053949"/>
            <a:ext cx="9143999" cy="1481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555776" y="1340769"/>
            <a:ext cx="1512168" cy="1368152"/>
          </a:xfrm>
          <a:prstGeom prst="rect">
            <a:avLst/>
          </a:prstGeom>
          <a:solidFill>
            <a:srgbClr val="7030A0">
              <a:alpha val="34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47" y="3704993"/>
            <a:ext cx="9160147" cy="1265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bdélník 4"/>
          <p:cNvSpPr/>
          <p:nvPr/>
        </p:nvSpPr>
        <p:spPr>
          <a:xfrm>
            <a:off x="4427984" y="4149081"/>
            <a:ext cx="1368152" cy="1080120"/>
          </a:xfrm>
          <a:prstGeom prst="rect">
            <a:avLst/>
          </a:prstGeom>
          <a:solidFill>
            <a:srgbClr val="7030A0">
              <a:alpha val="34000"/>
            </a:srgb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643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8636"/>
            <a:ext cx="8229600" cy="1143000"/>
          </a:xfrm>
        </p:spPr>
        <p:txBody>
          <a:bodyPr/>
          <a:lstStyle/>
          <a:p>
            <a:r>
              <a:rPr lang="cs-CZ" sz="3200" b="1" dirty="0" smtClean="0"/>
              <a:t>Co dělat když…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194592"/>
            <a:ext cx="8352928" cy="4754688"/>
          </a:xfrm>
        </p:spPr>
        <p:txBody>
          <a:bodyPr/>
          <a:lstStyle/>
          <a:p>
            <a:pPr marL="0" indent="0">
              <a:buNone/>
            </a:pPr>
            <a:r>
              <a:rPr lang="cs-CZ" sz="2000" b="1" dirty="0" smtClean="0">
                <a:solidFill>
                  <a:schemeClr val="accent6"/>
                </a:solidFill>
              </a:rPr>
              <a:t>Vydavatel není uveden v SHERPA/</a:t>
            </a:r>
            <a:r>
              <a:rPr lang="cs-CZ" sz="2000" b="1" dirty="0" err="1" smtClean="0">
                <a:solidFill>
                  <a:schemeClr val="accent6"/>
                </a:solidFill>
              </a:rPr>
              <a:t>RoMEO</a:t>
            </a:r>
            <a:r>
              <a:rPr lang="cs-CZ" sz="2000" b="1" dirty="0" smtClean="0">
                <a:solidFill>
                  <a:schemeClr val="accent6"/>
                </a:solidFill>
              </a:rPr>
              <a:t> nebo je jeho politika OA nejasná</a:t>
            </a:r>
          </a:p>
          <a:p>
            <a:pPr marL="0" indent="0">
              <a:buNone/>
            </a:pPr>
            <a:r>
              <a:rPr lang="cs-CZ" sz="2000" dirty="0" smtClean="0"/>
              <a:t>Vyjednávejte o svých právech. </a:t>
            </a:r>
          </a:p>
          <a:p>
            <a:pPr marL="0" indent="0">
              <a:buNone/>
            </a:pPr>
            <a:r>
              <a:rPr lang="cs-CZ" sz="2000" dirty="0" smtClean="0"/>
              <a:t>Např. SPARC </a:t>
            </a:r>
            <a:r>
              <a:rPr lang="cs-CZ" sz="2000" dirty="0" err="1"/>
              <a:t>Author</a:t>
            </a:r>
            <a:r>
              <a:rPr lang="cs-CZ" sz="2000" dirty="0"/>
              <a:t> </a:t>
            </a:r>
            <a:r>
              <a:rPr lang="cs-CZ" sz="2000" dirty="0" smtClean="0"/>
              <a:t>Addendum (</a:t>
            </a:r>
            <a:r>
              <a:rPr lang="cs-CZ" sz="2000" dirty="0" smtClean="0">
                <a:hlinkClick r:id="rId2"/>
              </a:rPr>
              <a:t>http</a:t>
            </a:r>
            <a:r>
              <a:rPr lang="cs-CZ" sz="2000" dirty="0">
                <a:hlinkClick r:id="rId2"/>
              </a:rPr>
              <a:t>://www.arl.org/</a:t>
            </a:r>
            <a:r>
              <a:rPr lang="cs-CZ" sz="2000" dirty="0" err="1">
                <a:hlinkClick r:id="rId2"/>
              </a:rPr>
              <a:t>sparc</a:t>
            </a:r>
            <a:r>
              <a:rPr lang="cs-CZ" sz="2000" dirty="0">
                <a:hlinkClick r:id="rId2"/>
              </a:rPr>
              <a:t>/</a:t>
            </a:r>
            <a:r>
              <a:rPr lang="cs-CZ" sz="2000" dirty="0" err="1">
                <a:hlinkClick r:id="rId2"/>
              </a:rPr>
              <a:t>author</a:t>
            </a:r>
            <a:r>
              <a:rPr lang="cs-CZ" sz="2000" dirty="0">
                <a:hlinkClick r:id="rId2"/>
              </a:rPr>
              <a:t>/addendum.shtml</a:t>
            </a:r>
            <a:r>
              <a:rPr lang="cs-CZ" sz="2000" dirty="0" smtClean="0"/>
              <a:t>)</a:t>
            </a:r>
            <a:endParaRPr lang="cs-CZ" sz="2000" dirty="0"/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b="1" dirty="0" smtClean="0">
                <a:solidFill>
                  <a:schemeClr val="accent6"/>
                </a:solidFill>
              </a:rPr>
              <a:t>Nepředali jste vydavateli práva k článku</a:t>
            </a:r>
          </a:p>
          <a:p>
            <a:pPr marL="0" indent="0">
              <a:buNone/>
            </a:pPr>
            <a:r>
              <a:rPr lang="cs-CZ" sz="2000" dirty="0" smtClean="0"/>
              <a:t>Zpřístupněte jej v </a:t>
            </a:r>
            <a:r>
              <a:rPr lang="cs-CZ" sz="2000" dirty="0" err="1" smtClean="0"/>
              <a:t>repozitáři</a:t>
            </a:r>
            <a:r>
              <a:rPr lang="cs-CZ" sz="2000" dirty="0" smtClean="0"/>
              <a:t> pod licencí </a:t>
            </a:r>
            <a:r>
              <a:rPr lang="cs-CZ" sz="2000" dirty="0" err="1" smtClean="0"/>
              <a:t>Creative</a:t>
            </a:r>
            <a:r>
              <a:rPr lang="cs-CZ" sz="2000" dirty="0" smtClean="0"/>
              <a:t> </a:t>
            </a:r>
            <a:r>
              <a:rPr lang="cs-CZ" sz="2000" dirty="0" err="1" smtClean="0"/>
              <a:t>Commons</a:t>
            </a:r>
            <a:r>
              <a:rPr lang="cs-CZ" sz="2000" dirty="0" smtClean="0"/>
              <a:t>.</a:t>
            </a:r>
            <a:r>
              <a:rPr lang="cs-CZ" sz="2000" dirty="0"/>
              <a:t> </a:t>
            </a:r>
            <a:endParaRPr lang="cs-CZ" sz="2000" dirty="0" smtClean="0"/>
          </a:p>
          <a:p>
            <a:pPr marL="0" indent="0">
              <a:buNone/>
            </a:pPr>
            <a:r>
              <a:rPr lang="cs-CZ" sz="2000" dirty="0" smtClean="0"/>
              <a:t>„Použitím </a:t>
            </a:r>
            <a:r>
              <a:rPr lang="cs-CZ" sz="2000" dirty="0"/>
              <a:t>licence </a:t>
            </a:r>
            <a:r>
              <a:rPr lang="cs-CZ" sz="2000" dirty="0" err="1"/>
              <a:t>Creative</a:t>
            </a:r>
            <a:r>
              <a:rPr lang="cs-CZ" sz="2000" dirty="0"/>
              <a:t> </a:t>
            </a:r>
            <a:r>
              <a:rPr lang="cs-CZ" sz="2000" dirty="0" err="1"/>
              <a:t>Commons</a:t>
            </a:r>
            <a:r>
              <a:rPr lang="cs-CZ" sz="2000" dirty="0"/>
              <a:t> si zachováte svá autorská práva,</a:t>
            </a:r>
            <a:r>
              <a:rPr lang="cs-CZ" sz="2000" b="1" dirty="0"/>
              <a:t> </a:t>
            </a:r>
            <a:r>
              <a:rPr lang="cs-CZ" sz="2000" dirty="0"/>
              <a:t>ale zároveň dovolíte ostatním lidem kopírovat a šířit vaše dílo pod podmínkou že vás uvedou jako autora — a dodrží ostatní podmínky, které si zde zvolíte</a:t>
            </a:r>
            <a:r>
              <a:rPr lang="cs-CZ" sz="2000" dirty="0" smtClean="0"/>
              <a:t>.“ (</a:t>
            </a:r>
            <a:r>
              <a:rPr lang="cs-CZ" sz="2000" dirty="0" smtClean="0">
                <a:hlinkClick r:id="rId3"/>
              </a:rPr>
              <a:t>http</a:t>
            </a:r>
            <a:r>
              <a:rPr lang="cs-CZ" sz="2000" dirty="0">
                <a:hlinkClick r:id="rId3"/>
              </a:rPr>
              <a:t>://www.creativecommons.cz</a:t>
            </a:r>
            <a:r>
              <a:rPr lang="cs-CZ" sz="2000" dirty="0" smtClean="0">
                <a:hlinkClick r:id="rId3"/>
              </a:rPr>
              <a:t>/</a:t>
            </a:r>
            <a:r>
              <a:rPr lang="cs-CZ" sz="2000" dirty="0" smtClean="0"/>
              <a:t>)</a:t>
            </a:r>
            <a:endParaRPr lang="cs-CZ" sz="2000" dirty="0"/>
          </a:p>
        </p:txBody>
      </p:sp>
      <p:pic>
        <p:nvPicPr>
          <p:cNvPr id="5122" name="Picture 2" descr="Creative Commons Licens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57192"/>
            <a:ext cx="1635278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61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3200" b="1" dirty="0" smtClean="0"/>
              <a:t>Jak může podporovat OA </a:t>
            </a:r>
            <a:r>
              <a:rPr lang="cs-CZ" sz="3200" b="1" dirty="0"/>
              <a:t>u</a:t>
            </a:r>
            <a:r>
              <a:rPr lang="cs-CZ" sz="3200" b="1" dirty="0" smtClean="0"/>
              <a:t>niverzita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0825" y="1600200"/>
            <a:ext cx="8642350" cy="442118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200" dirty="0" smtClean="0"/>
              <a:t>přihlásit se k principům OA podepsáním Berlínské deklarace (za ČR zatím pouze Akademie věd, Grantová agentura ČR a od října 2010 Masarykova univerzita) </a:t>
            </a:r>
            <a:r>
              <a:rPr lang="cs-CZ" sz="2200" dirty="0" smtClean="0">
                <a:hlinkClick r:id="rId3"/>
              </a:rPr>
              <a:t>http://oa.mpg.de/openaccess-berlin/berlindeclaration.html</a:t>
            </a:r>
            <a:r>
              <a:rPr lang="cs-CZ" sz="22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200" dirty="0" smtClean="0"/>
              <a:t>přijmout rozhodnutí na úrovni vedení fakult a univerzity o povinnosti ukládat články publikované ve vědeckých časopisech do repozitáře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sz="2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200" dirty="0" smtClean="0"/>
              <a:t>vydávat  svá periodika v režimu OA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200" dirty="0" smtClean="0"/>
              <a:t>doporučit akademickým pracovníkům publikování v OA časopisech (registr DOAJ </a:t>
            </a:r>
            <a:r>
              <a:rPr lang="cs-CZ" sz="2200" dirty="0" smtClean="0">
                <a:hlinkClick r:id="rId4"/>
              </a:rPr>
              <a:t>http://www.</a:t>
            </a:r>
            <a:r>
              <a:rPr lang="cs-CZ" sz="2200" dirty="0" err="1" smtClean="0">
                <a:hlinkClick r:id="rId4"/>
              </a:rPr>
              <a:t>doaj.org</a:t>
            </a:r>
            <a:r>
              <a:rPr lang="cs-CZ" sz="2200" dirty="0" smtClean="0">
                <a:hlinkClick r:id="rId4"/>
              </a:rPr>
              <a:t>/</a:t>
            </a:r>
            <a:r>
              <a:rPr lang="cs-CZ" sz="2200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200" b="1" dirty="0" smtClean="0"/>
              <a:t>Také OA časopisy mají impakt faktor</a:t>
            </a:r>
            <a:endParaRPr lang="cs-CZ" sz="32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862048" cy="494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9325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200" b="1" dirty="0" smtClean="0"/>
              <a:t>Role knihovny</a:t>
            </a:r>
            <a:endParaRPr lang="cs-CZ" sz="3200" b="1" dirty="0"/>
          </a:p>
        </p:txBody>
      </p:sp>
      <p:sp>
        <p:nvSpPr>
          <p:cNvPr id="22531" name="Zástupný symbol pro obsah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eaLnBrk="1" hangingPunct="1"/>
            <a:r>
              <a:rPr lang="cs-CZ" sz="2400" dirty="0"/>
              <a:t>a</a:t>
            </a:r>
            <a:r>
              <a:rPr lang="cs-CZ" sz="2400" dirty="0" smtClean="0"/>
              <a:t>dministrace univerzitního repozitáře</a:t>
            </a:r>
          </a:p>
          <a:p>
            <a:pPr eaLnBrk="1" hangingPunct="1">
              <a:buFont typeface="Arial" charset="0"/>
              <a:buNone/>
            </a:pPr>
            <a:endParaRPr lang="cs-CZ" sz="1050" dirty="0" smtClean="0"/>
          </a:p>
          <a:p>
            <a:pPr eaLnBrk="1" hangingPunct="1"/>
            <a:r>
              <a:rPr lang="cs-CZ" sz="2400" dirty="0"/>
              <a:t>p</a:t>
            </a:r>
            <a:r>
              <a:rPr lang="cs-CZ" sz="2400" dirty="0" smtClean="0"/>
              <a:t>oskytování informací o otevřeném přístupu (www, osobní konzultace, semináře,…)</a:t>
            </a:r>
          </a:p>
          <a:p>
            <a:pPr eaLnBrk="1" hangingPunct="1">
              <a:buFont typeface="Arial" charset="0"/>
              <a:buNone/>
            </a:pPr>
            <a:endParaRPr lang="cs-CZ" sz="1050" dirty="0" smtClean="0"/>
          </a:p>
          <a:p>
            <a:pPr eaLnBrk="1" hangingPunct="1"/>
            <a:r>
              <a:rPr lang="cs-CZ" sz="2400" dirty="0"/>
              <a:t>p</a:t>
            </a:r>
            <a:r>
              <a:rPr lang="cs-CZ" sz="2400" dirty="0" smtClean="0"/>
              <a:t>oskytování podpory pro auto-archivaci do univerzitního repozitáře</a:t>
            </a:r>
          </a:p>
          <a:p>
            <a:pPr eaLnBrk="1" hangingPunct="1"/>
            <a:endParaRPr lang="cs-CZ" sz="1050" dirty="0" smtClean="0"/>
          </a:p>
          <a:p>
            <a:pPr eaLnBrk="1" hangingPunct="1"/>
            <a:r>
              <a:rPr lang="cs-CZ" sz="2400" dirty="0" smtClean="0"/>
              <a:t>2012: podpora pro redakce časopisů vydávaných na UPa (Open </a:t>
            </a:r>
            <a:r>
              <a:rPr lang="cs-CZ" sz="2400" dirty="0" err="1" smtClean="0"/>
              <a:t>Journal</a:t>
            </a:r>
            <a:r>
              <a:rPr lang="cs-CZ" sz="2400" dirty="0" smtClean="0"/>
              <a:t> </a:t>
            </a:r>
            <a:r>
              <a:rPr lang="cs-CZ" sz="2400" dirty="0" err="1" smtClean="0"/>
              <a:t>System</a:t>
            </a:r>
            <a:r>
              <a:rPr lang="cs-CZ" sz="2400" dirty="0" smtClean="0"/>
              <a:t>)</a:t>
            </a:r>
          </a:p>
          <a:p>
            <a:pPr eaLnBrk="1" hangingPunct="1"/>
            <a:endParaRPr lang="cs-CZ" sz="1050" dirty="0" smtClean="0"/>
          </a:p>
          <a:p>
            <a:pPr eaLnBrk="1" hangingPunct="1"/>
            <a:r>
              <a:rPr lang="cs-CZ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2013: fond pro publikování v OA časopisech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obsah 4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400451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dirty="0" smtClean="0"/>
              <a:t>         </a:t>
            </a:r>
          </a:p>
          <a:p>
            <a:pPr algn="ctr" eaLnBrk="1" hangingPunct="1">
              <a:buFont typeface="Arial" charset="0"/>
              <a:buNone/>
            </a:pPr>
            <a:endParaRPr lang="cs-CZ" dirty="0" smtClean="0"/>
          </a:p>
          <a:p>
            <a:pPr algn="ctr" eaLnBrk="1" hangingPunct="1">
              <a:buFont typeface="Arial" charset="0"/>
              <a:buNone/>
            </a:pPr>
            <a:r>
              <a:rPr lang="cs-CZ" dirty="0" smtClean="0">
                <a:solidFill>
                  <a:schemeClr val="accent6"/>
                </a:solidFill>
              </a:rPr>
              <a:t>Co Vy a Open Access, jste vidět?</a:t>
            </a:r>
          </a:p>
          <a:p>
            <a:pPr algn="ctr" eaLnBrk="1" hangingPunct="1">
              <a:buFont typeface="Arial" charset="0"/>
              <a:buNone/>
            </a:pPr>
            <a:endParaRPr lang="cs-CZ" dirty="0"/>
          </a:p>
          <a:p>
            <a:pPr algn="ctr" eaLnBrk="1" hangingPunct="1">
              <a:buFont typeface="Arial" charset="0"/>
              <a:buNone/>
            </a:pPr>
            <a:r>
              <a:rPr lang="cs-CZ" dirty="0" smtClean="0"/>
              <a:t>Děkuji za pozornost</a:t>
            </a:r>
            <a:endParaRPr lang="cs-CZ" dirty="0" smtClean="0">
              <a:hlinkClick r:id="rId3"/>
            </a:endParaRPr>
          </a:p>
          <a:p>
            <a:pPr algn="ctr" eaLnBrk="1" hangingPunct="1">
              <a:buFont typeface="Arial" charset="0"/>
              <a:buNone/>
            </a:pPr>
            <a:endParaRPr lang="cs-CZ" dirty="0" smtClean="0">
              <a:hlinkClick r:id="rId3"/>
            </a:endParaRPr>
          </a:p>
          <a:p>
            <a:pPr algn="ctr" eaLnBrk="1" hangingPunct="1">
              <a:buFont typeface="Arial" charset="0"/>
              <a:buNone/>
            </a:pPr>
            <a:endParaRPr lang="cs-CZ" dirty="0" smtClean="0">
              <a:hlinkClick r:id="rId3"/>
            </a:endParaRPr>
          </a:p>
          <a:p>
            <a:pPr algn="ctr" eaLnBrk="1" hangingPunct="1">
              <a:buFont typeface="Arial" charset="0"/>
              <a:buNone/>
            </a:pPr>
            <a:r>
              <a:rPr lang="cs-CZ" sz="2000" dirty="0" smtClean="0">
                <a:hlinkClick r:id="rId4"/>
              </a:rPr>
              <a:t>lucie.vycitalova@upce.cz</a:t>
            </a:r>
            <a:endParaRPr lang="cs-CZ" sz="2000" dirty="0" smtClean="0"/>
          </a:p>
          <a:p>
            <a:pPr algn="ctr" eaLnBrk="1" hangingPunct="1">
              <a:buNone/>
            </a:pPr>
            <a:r>
              <a:rPr lang="cs-CZ" sz="2000" dirty="0" smtClean="0">
                <a:hlinkClick r:id="rId5"/>
              </a:rPr>
              <a:t>http://twitter.com/OAupce</a:t>
            </a:r>
            <a:r>
              <a:rPr lang="cs-CZ" sz="2000" dirty="0" smtClean="0"/>
              <a:t>  </a:t>
            </a:r>
          </a:p>
          <a:p>
            <a:pPr algn="ctr" eaLnBrk="1" hangingPunct="1">
              <a:buNone/>
            </a:pPr>
            <a:r>
              <a:rPr lang="cs-CZ" sz="2000" dirty="0" smtClean="0">
                <a:hlinkClick r:id="rId6"/>
              </a:rPr>
              <a:t>http</a:t>
            </a:r>
            <a:r>
              <a:rPr lang="cs-CZ" sz="2000" dirty="0">
                <a:hlinkClick r:id="rId6"/>
              </a:rPr>
              <a:t>://</a:t>
            </a:r>
            <a:r>
              <a:rPr lang="cs-CZ" sz="2000" dirty="0" smtClean="0">
                <a:hlinkClick r:id="rId6"/>
              </a:rPr>
              <a:t>www.upce.cz/knihovna/podpora/oa.html</a:t>
            </a:r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urses xmlns="a30f7ed9-1471-4e9b-a4c5-b7d3b7fc776b">
      <Value>102</Value>
    </Courses>
    <Detail1 xmlns="a30f7ed9-1471-4e9b-a4c5-b7d3b7fc776b" xsi:nil="true"/>
    <CourseEvents xmlns="a30f7ed9-1471-4e9b-a4c5-b7d3b7fc776b">
      <Value>183</Value>
      <Value>184</Value>
      <Value>185</Value>
      <Value>186</Value>
    </CourseEvents>
    <EducationalMaterialContentCategory xmlns="a30f7ed9-1471-4e9b-a4c5-b7d3b7fc776b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Vzdělávací materiál" ma:contentTypeID="0x010100A4DE85BF1C42E944A654A837D92E3001006CFF8501CE16C2498EDE57319CF3DC68" ma:contentTypeVersion="8" ma:contentTypeDescription="" ma:contentTypeScope="" ma:versionID="e2048e4d651e937e401e432197c387db">
  <xsd:schema xmlns:xsd="http://www.w3.org/2001/XMLSchema" xmlns:xs="http://www.w3.org/2001/XMLSchema" xmlns:p="http://schemas.microsoft.com/office/2006/metadata/properties" xmlns:ns2="a30f7ed9-1471-4e9b-a4c5-b7d3b7fc776b" targetNamespace="http://schemas.microsoft.com/office/2006/metadata/properties" ma:root="true" ma:fieldsID="5760487aa1c54402e0a6efb5449c1fab" ns2:_="">
    <xsd:import namespace="a30f7ed9-1471-4e9b-a4c5-b7d3b7fc776b"/>
    <xsd:element name="properties">
      <xsd:complexType>
        <xsd:sequence>
          <xsd:element name="documentManagement">
            <xsd:complexType>
              <xsd:all>
                <xsd:element ref="ns2:Detail1" minOccurs="0"/>
                <xsd:element ref="ns2:EducationalMaterialContentCategory" minOccurs="0"/>
                <xsd:element ref="ns2:Courses" minOccurs="0"/>
                <xsd:element ref="ns2:CourseEv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0f7ed9-1471-4e9b-a4c5-b7d3b7fc776b" elementFormDefault="qualified">
    <xsd:import namespace="http://schemas.microsoft.com/office/2006/documentManagement/types"/>
    <xsd:import namespace="http://schemas.microsoft.com/office/infopath/2007/PartnerControls"/>
    <xsd:element name="Detail1" ma:index="2" nillable="true" ma:displayName="Detail" ma:internalName="Detail1">
      <xsd:simpleType>
        <xsd:restriction base="dms:Note">
          <xsd:maxLength value="255"/>
        </xsd:restriction>
      </xsd:simpleType>
    </xsd:element>
    <xsd:element name="EducationalMaterialContentCategory" ma:index="3" nillable="true" ma:displayName="Kategorie obsahu" ma:internalName="EducationalMaterialContentCatego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tudijní materiál"/>
                    <xsd:enumeration value="Ukázka"/>
                    <xsd:enumeration value="Příklady"/>
                    <xsd:enumeration value="Test"/>
                    <xsd:enumeration value="Dokument"/>
                    <xsd:enumeration value="Prezentace"/>
                    <xsd:enumeration value="Obrázek"/>
                    <xsd:enumeration value="Audio"/>
                    <xsd:enumeration value="Video"/>
                    <xsd:enumeration value="Aplikace"/>
                    <xsd:enumeration value="Interaktivní"/>
                  </xsd:restriction>
                </xsd:simpleType>
              </xsd:element>
            </xsd:sequence>
          </xsd:extension>
        </xsd:complexContent>
      </xsd:complexType>
    </xsd:element>
    <xsd:element name="Courses" ma:index="4" nillable="true" ma:displayName="Kurzy" ma:list="{3bf8e124-b6b6-4f7a-a0c4-6c1c5e6f8c30}" ma:internalName="Courses" ma:readOnly="false" ma:showField="Title" ma:web="a30f7ed9-1471-4e9b-a4c5-b7d3b7fc776b" ma:requiredMultiChoice="tru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rseEvents" ma:index="5" nillable="true" ma:displayName="Termíny kurzů" ma:description="Vyberte termíny kurzů pouze v případě, že vzdělávací materiál je specifický pouze pro tyto termíny." ma:list="{12e3950d-540d-421f-8435-63d3011ad6f2}" ma:internalName="CourseEvents" ma:showField="TitleWithTimes" ma:web="a30f7ed9-1471-4e9b-a4c5-b7d3b7fc77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Typ obsahu"/>
        <xsd:element ref="dc:title" minOccurs="0" maxOccurs="1" ma:index="1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026CB8-3727-4AA5-BA34-8BEA62056C1D}">
  <ds:schemaRefs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a30f7ed9-1471-4e9b-a4c5-b7d3b7fc776b"/>
    <ds:schemaRef ds:uri="http://purl.org/dc/terms/"/>
    <ds:schemaRef ds:uri="http://schemas.microsoft.com/office/2006/documentManagement/typ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04839F0-014D-4AD6-BD0C-C688ED767F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0f7ed9-1471-4e9b-a4c5-b7d3b7fc77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9DC240-4DD3-48E3-BEA1-C26DA90A39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3057</TotalTime>
  <Words>1125</Words>
  <Application>Microsoft Office PowerPoint</Application>
  <PresentationFormat>Předvádění na obrazovce (4:3)</PresentationFormat>
  <Paragraphs>184</Paragraphs>
  <Slides>30</Slides>
  <Notes>18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1" baseType="lpstr">
      <vt:lpstr>Motiv sady Office</vt:lpstr>
      <vt:lpstr>Open Access  nové způsoby vědeckého publikování </vt:lpstr>
      <vt:lpstr>Prezentace aplikace PowerPoint</vt:lpstr>
      <vt:lpstr>Prezentace aplikace PowerPoint</vt:lpstr>
      <vt:lpstr>Seznamte se</vt:lpstr>
      <vt:lpstr>Open Access (OA)</vt:lpstr>
      <vt:lpstr>Proč OA?</vt:lpstr>
      <vt:lpstr>Proč OA?</vt:lpstr>
      <vt:lpstr>Proč OA?</vt:lpstr>
      <vt:lpstr>Sedmý rámcový program EU (FP7)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Výhody uložení v repozitáři</vt:lpstr>
      <vt:lpstr>Možnosti na UPa?</vt:lpstr>
      <vt:lpstr>Záznamy z WoS v OBD</vt:lpstr>
      <vt:lpstr>Prezentace aplikace PowerPoint</vt:lpstr>
      <vt:lpstr>Prezentace aplikace PowerPoint</vt:lpstr>
      <vt:lpstr>Prezentace aplikace PowerPoint</vt:lpstr>
      <vt:lpstr>Co dělat když…</vt:lpstr>
      <vt:lpstr>Jak může podporovat OA univerzita</vt:lpstr>
      <vt:lpstr>Také OA časopisy mají impakt faktor</vt:lpstr>
      <vt:lpstr>Role knihovny</vt:lpstr>
      <vt:lpstr>Prezentace aplikace PowerPoint</vt:lpstr>
    </vt:vector>
  </TitlesOfParts>
  <Company>Univerzita Pardubice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Access</dc:title>
  <dc:creator>luvy2026</dc:creator>
  <cp:lastModifiedBy>Vycitalova Lucie</cp:lastModifiedBy>
  <cp:revision>257</cp:revision>
  <dcterms:created xsi:type="dcterms:W3CDTF">2010-09-20T11:03:28Z</dcterms:created>
  <dcterms:modified xsi:type="dcterms:W3CDTF">2012-10-24T09:56:10Z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0x010100A4DE85BF1C42E944A654A837D92E3001006CFF8501CE16C2498EDE57319CF3DC68</vt:lpwstr>
  </property>
</Properties>
</file>